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83" r:id="rId2"/>
    <p:sldId id="637" r:id="rId3"/>
    <p:sldId id="428" r:id="rId4"/>
    <p:sldId id="429" r:id="rId5"/>
    <p:sldId id="430" r:id="rId6"/>
    <p:sldId id="459" r:id="rId7"/>
    <p:sldId id="437" r:id="rId8"/>
    <p:sldId id="440" r:id="rId9"/>
    <p:sldId id="441" r:id="rId10"/>
    <p:sldId id="442" r:id="rId11"/>
    <p:sldId id="443" r:id="rId12"/>
    <p:sldId id="431" r:id="rId13"/>
    <p:sldId id="460" r:id="rId14"/>
    <p:sldId id="439" r:id="rId15"/>
    <p:sldId id="438" r:id="rId16"/>
    <p:sldId id="444" r:id="rId17"/>
    <p:sldId id="461" r:id="rId18"/>
    <p:sldId id="638" r:id="rId19"/>
    <p:sldId id="445" r:id="rId20"/>
    <p:sldId id="446" r:id="rId21"/>
    <p:sldId id="450" r:id="rId22"/>
    <p:sldId id="455" r:id="rId23"/>
    <p:sldId id="456" r:id="rId24"/>
    <p:sldId id="447" r:id="rId25"/>
    <p:sldId id="451" r:id="rId26"/>
    <p:sldId id="457" r:id="rId27"/>
    <p:sldId id="458" r:id="rId28"/>
    <p:sldId id="452" r:id="rId29"/>
    <p:sldId id="462" r:id="rId30"/>
    <p:sldId id="463" r:id="rId31"/>
    <p:sldId id="464" r:id="rId32"/>
    <p:sldId id="465" r:id="rId33"/>
    <p:sldId id="453" r:id="rId34"/>
    <p:sldId id="466" r:id="rId35"/>
    <p:sldId id="467" r:id="rId36"/>
    <p:sldId id="468" r:id="rId37"/>
    <p:sldId id="470" r:id="rId38"/>
    <p:sldId id="469" r:id="rId39"/>
    <p:sldId id="449" r:id="rId40"/>
    <p:sldId id="454" r:id="rId41"/>
    <p:sldId id="471" r:id="rId42"/>
    <p:sldId id="472" r:id="rId43"/>
    <p:sldId id="473" r:id="rId44"/>
    <p:sldId id="639" r:id="rId45"/>
    <p:sldId id="474" r:id="rId46"/>
    <p:sldId id="475" r:id="rId47"/>
    <p:sldId id="476" r:id="rId48"/>
    <p:sldId id="640" r:id="rId49"/>
    <p:sldId id="478" r:id="rId50"/>
    <p:sldId id="479" r:id="rId51"/>
    <p:sldId id="481" r:id="rId52"/>
    <p:sldId id="486" r:id="rId53"/>
    <p:sldId id="480" r:id="rId54"/>
    <p:sldId id="487" r:id="rId55"/>
    <p:sldId id="482" r:id="rId56"/>
    <p:sldId id="488" r:id="rId57"/>
    <p:sldId id="483" r:id="rId58"/>
    <p:sldId id="489" r:id="rId59"/>
    <p:sldId id="603" r:id="rId60"/>
  </p:sldIdLst>
  <p:sldSz cx="12192000" cy="6858000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ambria" panose="02040503050406030204" pitchFamily="18" charset="0"/>
      <p:regular r:id="rId67"/>
      <p:bold r:id="rId68"/>
      <p:italic r:id="rId69"/>
      <p:boldItalic r:id="rId70"/>
    </p:embeddedFont>
    <p:embeddedFont>
      <p:font typeface="Cambria Math" panose="02040503050406030204" pitchFamily="18" charset="0"/>
      <p:regular r:id="rId71"/>
    </p:embeddedFont>
    <p:embeddedFont>
      <p:font typeface="Roboto Condensed" panose="020B0604020202020204" charset="0"/>
      <p:regular r:id="rId72"/>
      <p:bold r:id="rId73"/>
      <p:italic r:id="rId74"/>
      <p:boldItalic r:id="rId75"/>
    </p:embeddedFont>
    <p:embeddedFont>
      <p:font typeface="Roboto Condensed Light" panose="020B0604020202020204" charset="0"/>
      <p:regular r:id="rId76"/>
      <p:italic r:id="rId77"/>
    </p:embeddedFont>
    <p:embeddedFont>
      <p:font typeface="Wingdings 3" panose="05040102010807070707" pitchFamily="18" charset="2"/>
      <p:regular r:id="rId7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5mR8VchsNLzNTa6Fo1R72A==" hashData="5xKHBX++XzDGeEI+zkwugKnwMlg3Hj2rbIz93AvYzTLNEu6npbtQ0j+cugwzgi21sWc3g2TSrKHZaNuTRpuxbg=="/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6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4337"/>
    <a:srgbClr val="B71B1C"/>
    <a:srgbClr val="EA1E63"/>
    <a:srgbClr val="C62827"/>
    <a:srgbClr val="673BB7"/>
    <a:srgbClr val="890E4F"/>
    <a:srgbClr val="301B92"/>
    <a:srgbClr val="607D8B"/>
    <a:srgbClr val="ED524F"/>
    <a:srgbClr val="D81A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11" autoAdjust="0"/>
    <p:restoredTop sz="94660"/>
  </p:normalViewPr>
  <p:slideViewPr>
    <p:cSldViewPr snapToGrid="0">
      <p:cViewPr varScale="1">
        <p:scale>
          <a:sx n="83" d="100"/>
          <a:sy n="83" d="100"/>
        </p:scale>
        <p:origin x="696" y="67"/>
      </p:cViewPr>
      <p:guideLst>
        <p:guide orient="horz" pos="2137"/>
        <p:guide pos="6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font" Target="fonts/font12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310060-6115-437C-8E75-3F73C62C13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B0BBBE-4D54-4308-BB0F-7867C93FB3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0C862D-7AC4-487C-9977-F65FFD5297D9}" type="datetimeFigureOut">
              <a:rPr lang="en-IN" smtClean="0"/>
              <a:t>04-01-2021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6C1E4-BF4F-4CF8-807A-545D88B233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9A9AB7-7616-4A09-8E2F-BBEE88557A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6B3D38-4207-4571-8C1D-7AF3CC9FD80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51787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1/4/2021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2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4CBB6D-1297-4A67-90E8-0BC390B1D8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745" y="1995344"/>
            <a:ext cx="2954296" cy="21192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Darshan R. Pipaliya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4 – Partial Derivatives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8110" y="5003800"/>
            <a:ext cx="3573890" cy="185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98B7C2-B96E-427D-9EA6-C38EDDDF144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15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Darshan R. Pipaliya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4 – Partial Derivatives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Darshan R. Pipaliya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4 – Partial Derivatives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Darshan R. Pipaliya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4 – Partial Derivatives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Darshan R. Pipaliya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4 – Partial Derivatives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Darshan R. Pipaliya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4 – Partial Derivatives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1/4/2021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  <p:sldLayoutId id="2147483692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../media/image21.png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../media/image20.png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17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../media/image18.png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../media/image24.png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../media/image141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../media/image25.png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4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../media/image26.png"/><Relationship Id="rId16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15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../media/image170.png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1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8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../media/image190.png"/><Relationship Id="rId16" Type="http://schemas.openxmlformats.org/officeDocument/2006/relationships/image" Target="../media/image200.png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4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22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2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40.png"/><Relationship Id="rId9" Type="http://schemas.openxmlformats.org/officeDocument/2006/relationships/image" Target="NUL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../media/image150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../media/image220.png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230.png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51.png"/><Relationship Id="rId7" Type="http://schemas.openxmlformats.org/officeDocument/2006/relationships/image" Target="../media/image19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1.png"/><Relationship Id="rId5" Type="http://schemas.openxmlformats.org/officeDocument/2006/relationships/image" Target="../media/image171.png"/><Relationship Id="rId10" Type="http://schemas.openxmlformats.org/officeDocument/2006/relationships/image" Target="../media/image221.png"/><Relationship Id="rId4" Type="http://schemas.openxmlformats.org/officeDocument/2006/relationships/image" Target="../media/image161.png"/><Relationship Id="rId9" Type="http://schemas.openxmlformats.org/officeDocument/2006/relationships/image" Target="../media/image21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260.png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231.png"/><Relationship Id="rId12" Type="http://schemas.openxmlformats.org/officeDocument/2006/relationships/image" Target="../media/image250.png"/><Relationship Id="rId17" Type="http://schemas.openxmlformats.org/officeDocument/2006/relationships/image" Target="../media/image30.png"/><Relationship Id="rId2" Type="http://schemas.openxmlformats.org/officeDocument/2006/relationships/image" Target="NUL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../media/image240.png"/><Relationship Id="rId5" Type="http://schemas.openxmlformats.org/officeDocument/2006/relationships/image" Target="NULL"/><Relationship Id="rId15" Type="http://schemas.openxmlformats.org/officeDocument/2006/relationships/image" Target="../media/image28.png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27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23" Type="http://schemas.openxmlformats.org/officeDocument/2006/relationships/image" Target="NULL"/><Relationship Id="rId4" Type="http://schemas.openxmlformats.org/officeDocument/2006/relationships/image" Target="NULL"/><Relationship Id="rId22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25" Type="http://schemas.openxmlformats.org/officeDocument/2006/relationships/image" Target="../media/image41.png"/><Relationship Id="rId2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24" Type="http://schemas.openxmlformats.org/officeDocument/2006/relationships/image" Target="../media/image40.png"/><Relationship Id="rId5" Type="http://schemas.openxmlformats.org/officeDocument/2006/relationships/image" Target="NULL"/><Relationship Id="rId23" Type="http://schemas.openxmlformats.org/officeDocument/2006/relationships/image" Target="../media/image39.png"/><Relationship Id="rId28" Type="http://schemas.openxmlformats.org/officeDocument/2006/relationships/image" Target="../media/image390.png"/><Relationship Id="rId4" Type="http://schemas.openxmlformats.org/officeDocument/2006/relationships/image" Target="NULL"/><Relationship Id="rId22" Type="http://schemas.openxmlformats.org/officeDocument/2006/relationships/image" Target="../media/image38.png"/><Relationship Id="rId27" Type="http://schemas.openxmlformats.org/officeDocument/2006/relationships/image" Target="../media/image380.png"/></Relationships>
</file>

<file path=ppt/slides/_rels/slide5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30.png"/><Relationship Id="rId21" Type="http://schemas.openxmlformats.org/officeDocument/2006/relationships/image" Target="NULL"/><Relationship Id="rId25" Type="http://schemas.openxmlformats.org/officeDocument/2006/relationships/image" Target="../media/image43.png"/><Relationship Id="rId2" Type="http://schemas.openxmlformats.org/officeDocument/2006/relationships/image" Target="NULL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4" Type="http://schemas.openxmlformats.org/officeDocument/2006/relationships/image" Target="../media/image42.png"/><Relationship Id="rId23" Type="http://schemas.openxmlformats.org/officeDocument/2006/relationships/image" Target="../media/image410.png"/><Relationship Id="rId28" Type="http://schemas.openxmlformats.org/officeDocument/2006/relationships/image" Target="../media/image45.png"/><Relationship Id="rId22" Type="http://schemas.openxmlformats.org/officeDocument/2006/relationships/image" Target="../media/image400.png"/><Relationship Id="rId27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26" Type="http://schemas.openxmlformats.org/officeDocument/2006/relationships/image" Target="../media/image48.png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25" Type="http://schemas.openxmlformats.org/officeDocument/2006/relationships/image" Target="../media/image47.png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0.png"/><Relationship Id="rId24" Type="http://schemas.openxmlformats.org/officeDocument/2006/relationships/image" Target="NULL"/><Relationship Id="rId5" Type="http://schemas.openxmlformats.org/officeDocument/2006/relationships/image" Target="NULL"/><Relationship Id="rId28" Type="http://schemas.openxmlformats.org/officeDocument/2006/relationships/image" Target="../media/image50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.png"/><Relationship Id="rId21" Type="http://schemas.openxmlformats.org/officeDocument/2006/relationships/image" Target="NULL"/><Relationship Id="rId25" Type="http://schemas.openxmlformats.org/officeDocument/2006/relationships/image" Target="../media/image51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24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../media/image53.png"/><Relationship Id="rId30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57.png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../media/image490.png"/><Relationship Id="rId12" Type="http://schemas.openxmlformats.org/officeDocument/2006/relationships/image" Target="../media/image56.png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500.png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26" Type="http://schemas.openxmlformats.org/officeDocument/2006/relationships/image" Target="NULL"/><Relationship Id="rId3" Type="http://schemas.openxmlformats.org/officeDocument/2006/relationships/image" Target="NULL"/><Relationship Id="rId34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2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3.xml"/><Relationship Id="rId24" Type="http://schemas.openxmlformats.org/officeDocument/2006/relationships/image" Target="NULL"/><Relationship Id="rId32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1" Type="http://schemas.openxmlformats.org/officeDocument/2006/relationships/image" Target="../media/image520.png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../media/image510.png"/><Relationship Id="rId35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../media/image63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../media/image19.png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Unit-4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Partial Derivatives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4005A-4647-4086-9144-7BCC7DFEFB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darshan.pipaliya@darshan.ac.in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17D43-889A-4049-ACFD-9B3B648B6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8160597689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6D614-6447-4787-8025-9C902A1B73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Humanities &amp; Science Department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7AB9BC-FE08-46B2-A19C-803CB5DF0C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Darshan R. Pipaliya</a:t>
            </a:r>
          </a:p>
        </p:txBody>
      </p:sp>
      <p:sp>
        <p:nvSpPr>
          <p:cNvPr id="1027" name="Text Placeholder 1026">
            <a:extLst>
              <a:ext uri="{FF2B5EF4-FFF2-40B4-BE49-F238E27FC236}">
                <a16:creationId xmlns:a16="http://schemas.microsoft.com/office/drawing/2014/main" id="{D1F0AA94-EAF3-4868-942A-0125EFC5C7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Mathematics-I</a:t>
            </a:r>
            <a:r>
              <a:rPr lang="en-US" dirty="0"/>
              <a:t> 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(M-I)</a:t>
            </a:r>
          </a:p>
          <a:p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3110014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F2A6976-3FD7-4BA9-92B1-26560A8970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1" name="AutoShape 3">
            <a:extLst>
              <a:ext uri="{FF2B5EF4-FFF2-40B4-BE49-F238E27FC236}">
                <a16:creationId xmlns:a16="http://schemas.microsoft.com/office/drawing/2014/main" id="{3D1B70E7-2396-452E-A00A-D1D4AA1E56D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3676" y="-3055324"/>
            <a:ext cx="7721600" cy="145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001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Local Extreme Values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308E2C-D7BA-458A-8362-4FF83D35D150}"/>
              </a:ext>
            </a:extLst>
          </p:cNvPr>
          <p:cNvSpPr txBox="1">
            <a:spLocks/>
          </p:cNvSpPr>
          <p:nvPr/>
        </p:nvSpPr>
        <p:spPr>
          <a:xfrm>
            <a:off x="209567" y="961813"/>
            <a:ext cx="2753178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1" name="Rectangle: Rounded Corners 18">
            <a:extLst>
              <a:ext uri="{FF2B5EF4-FFF2-40B4-BE49-F238E27FC236}">
                <a16:creationId xmlns:a16="http://schemas.microsoft.com/office/drawing/2014/main" id="{11EE155D-5D9B-41B2-A329-5DFFA0C38EFB}"/>
              </a:ext>
            </a:extLst>
          </p:cNvPr>
          <p:cNvSpPr/>
          <p:nvPr/>
        </p:nvSpPr>
        <p:spPr>
          <a:xfrm>
            <a:off x="218730" y="1520103"/>
            <a:ext cx="1718927" cy="751228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 w="38100">
            <a:solidFill>
              <a:srgbClr val="002060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C2B1142-B0C7-465D-ADF5-D68750493931}"/>
              </a:ext>
            </a:extLst>
          </p:cNvPr>
          <p:cNvSpPr txBox="1"/>
          <p:nvPr/>
        </p:nvSpPr>
        <p:spPr>
          <a:xfrm>
            <a:off x="286147" y="1500868"/>
            <a:ext cx="14660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Stationary Points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83" name="Rectangle: Rounded Corners 18">
            <a:extLst>
              <a:ext uri="{FF2B5EF4-FFF2-40B4-BE49-F238E27FC236}">
                <a16:creationId xmlns:a16="http://schemas.microsoft.com/office/drawing/2014/main" id="{F71E583F-E21B-435E-8D66-18D667923404}"/>
              </a:ext>
            </a:extLst>
          </p:cNvPr>
          <p:cNvSpPr/>
          <p:nvPr/>
        </p:nvSpPr>
        <p:spPr>
          <a:xfrm>
            <a:off x="1937657" y="1520103"/>
            <a:ext cx="1718927" cy="751228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 w="38100">
            <a:solidFill>
              <a:srgbClr val="002060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IN" sz="24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EACFB2A-27E8-47C5-A366-3E13F3DFD20E}"/>
                  </a:ext>
                </a:extLst>
              </p:cNvPr>
              <p:cNvSpPr txBox="1"/>
              <p:nvPr/>
            </p:nvSpPr>
            <p:spPr>
              <a:xfrm>
                <a:off x="1937657" y="1664884"/>
                <a:ext cx="18369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𝐫</m:t>
                      </m:r>
                      <m:r>
                        <a:rPr kumimoji="0" lang="en-US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𝟔𝐱</m:t>
                      </m:r>
                      <m:r>
                        <a:rPr kumimoji="0" lang="en-US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US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𝟑𝟎</m:t>
                      </m:r>
                    </m:oMath>
                  </m:oMathPara>
                </a14:m>
                <a:endParaRPr kumimoji="0" lang="en-IN" sz="2400" b="1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EACFB2A-27E8-47C5-A366-3E13F3DFD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657" y="1664884"/>
                <a:ext cx="1836964" cy="461665"/>
              </a:xfrm>
              <a:prstGeom prst="rect">
                <a:avLst/>
              </a:prstGeom>
              <a:blipFill>
                <a:blip r:embed="rId2"/>
                <a:stretch>
                  <a:fillRect l="-3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: Rounded Corners 18">
            <a:extLst>
              <a:ext uri="{FF2B5EF4-FFF2-40B4-BE49-F238E27FC236}">
                <a16:creationId xmlns:a16="http://schemas.microsoft.com/office/drawing/2014/main" id="{4A4EF2B8-B7FA-49DB-B477-CEC8DF2B8AB9}"/>
              </a:ext>
            </a:extLst>
          </p:cNvPr>
          <p:cNvSpPr/>
          <p:nvPr/>
        </p:nvSpPr>
        <p:spPr>
          <a:xfrm>
            <a:off x="3656584" y="1520103"/>
            <a:ext cx="1718927" cy="751228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 w="38100">
            <a:solidFill>
              <a:srgbClr val="002060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IN" sz="24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EACB36B-0F69-424A-8B5F-C95F3390DA88}"/>
                  </a:ext>
                </a:extLst>
              </p:cNvPr>
              <p:cNvSpPr txBox="1"/>
              <p:nvPr/>
            </p:nvSpPr>
            <p:spPr>
              <a:xfrm>
                <a:off x="3656584" y="1664884"/>
                <a:ext cx="18369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𝐬</m:t>
                      </m:r>
                      <m:r>
                        <a:rPr kumimoji="0" lang="en-US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𝟔𝐲</m:t>
                      </m:r>
                    </m:oMath>
                  </m:oMathPara>
                </a14:m>
                <a:endParaRPr kumimoji="0" lang="en-IN" sz="2400" b="1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EACB36B-0F69-424A-8B5F-C95F3390D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584" y="1664884"/>
                <a:ext cx="1836964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: Rounded Corners 18">
            <a:extLst>
              <a:ext uri="{FF2B5EF4-FFF2-40B4-BE49-F238E27FC236}">
                <a16:creationId xmlns:a16="http://schemas.microsoft.com/office/drawing/2014/main" id="{3355EA2E-2EBD-4212-8571-DA4593343A3B}"/>
              </a:ext>
            </a:extLst>
          </p:cNvPr>
          <p:cNvSpPr/>
          <p:nvPr/>
        </p:nvSpPr>
        <p:spPr>
          <a:xfrm>
            <a:off x="5375511" y="1520103"/>
            <a:ext cx="1718927" cy="751228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 w="38100">
            <a:solidFill>
              <a:srgbClr val="002060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IN" sz="24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6405C53-43EC-442B-A750-29D76E3FC0FE}"/>
                  </a:ext>
                </a:extLst>
              </p:cNvPr>
              <p:cNvSpPr txBox="1"/>
              <p:nvPr/>
            </p:nvSpPr>
            <p:spPr>
              <a:xfrm>
                <a:off x="5375511" y="1664884"/>
                <a:ext cx="18369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𝐭</m:t>
                      </m:r>
                      <m:r>
                        <a:rPr kumimoji="0" lang="en-US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𝟔𝐱</m:t>
                      </m:r>
                      <m:r>
                        <a:rPr kumimoji="0" lang="en-US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US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𝟑𝟎</m:t>
                      </m:r>
                    </m:oMath>
                  </m:oMathPara>
                </a14:m>
                <a:endParaRPr kumimoji="0" lang="en-IN" sz="2400" b="1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6405C53-43EC-442B-A750-29D76E3FC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511" y="1664884"/>
                <a:ext cx="1836964" cy="461665"/>
              </a:xfrm>
              <a:prstGeom prst="rect">
                <a:avLst/>
              </a:prstGeom>
              <a:blipFill>
                <a:blip r:embed="rId4"/>
                <a:stretch>
                  <a:fillRect l="-3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: Rounded Corners 18">
            <a:extLst>
              <a:ext uri="{FF2B5EF4-FFF2-40B4-BE49-F238E27FC236}">
                <a16:creationId xmlns:a16="http://schemas.microsoft.com/office/drawing/2014/main" id="{A3F60044-AB3F-4462-8DDF-6EEA524790C6}"/>
              </a:ext>
            </a:extLst>
          </p:cNvPr>
          <p:cNvSpPr/>
          <p:nvPr/>
        </p:nvSpPr>
        <p:spPr>
          <a:xfrm>
            <a:off x="7094438" y="1520103"/>
            <a:ext cx="2316644" cy="751228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 w="38100">
            <a:solidFill>
              <a:srgbClr val="002060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IN" sz="24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949B666-0743-4710-9661-0AF7EBA97B29}"/>
                  </a:ext>
                </a:extLst>
              </p:cNvPr>
              <p:cNvSpPr txBox="1"/>
              <p:nvPr/>
            </p:nvSpPr>
            <p:spPr>
              <a:xfrm>
                <a:off x="7391664" y="1644928"/>
                <a:ext cx="1836964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𝐫𝐭</m:t>
                      </m:r>
                      <m:r>
                        <a:rPr kumimoji="0" lang="en-US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p>
                        <m:sSup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𝐬</m:t>
                          </m:r>
                        </m:e>
                        <m:sup>
                          <m:r>
                            <a:rPr kumimoji="0" lang="en-US" sz="2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kumimoji="0" lang="en-IN" sz="2400" b="1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949B666-0743-4710-9661-0AF7EBA97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664" y="1644928"/>
                <a:ext cx="1836964" cy="470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: Rounded Corners 18">
            <a:extLst>
              <a:ext uri="{FF2B5EF4-FFF2-40B4-BE49-F238E27FC236}">
                <a16:creationId xmlns:a16="http://schemas.microsoft.com/office/drawing/2014/main" id="{3D6C2A4C-2221-4EA3-B585-6CEAA50D32DC}"/>
              </a:ext>
            </a:extLst>
          </p:cNvPr>
          <p:cNvSpPr/>
          <p:nvPr/>
        </p:nvSpPr>
        <p:spPr>
          <a:xfrm>
            <a:off x="9411082" y="1520103"/>
            <a:ext cx="2692018" cy="751228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 w="38100">
            <a:solidFill>
              <a:srgbClr val="002060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IN" sz="24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CE2FD68-19D8-4DA3-B528-BF01C5EF30C9}"/>
                  </a:ext>
                </a:extLst>
              </p:cNvPr>
              <p:cNvSpPr txBox="1"/>
              <p:nvPr/>
            </p:nvSpPr>
            <p:spPr>
              <a:xfrm>
                <a:off x="9766519" y="1610054"/>
                <a:ext cx="1836964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𝐂𝐨𝐧𝐜𝐥𝐮𝐬𝐢𝐨𝐧</m:t>
                      </m:r>
                    </m:oMath>
                  </m:oMathPara>
                </a14:m>
                <a:endParaRPr kumimoji="0" lang="en-IN" sz="2400" b="1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CE2FD68-19D8-4DA3-B528-BF01C5EF3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6519" y="1610054"/>
                <a:ext cx="1836964" cy="470000"/>
              </a:xfrm>
              <a:prstGeom prst="rect">
                <a:avLst/>
              </a:prstGeom>
              <a:blipFill>
                <a:blip r:embed="rId6"/>
                <a:stretch>
                  <a:fillRect l="-13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2568894D-A294-4EAA-963F-8E8D840E08FC}"/>
              </a:ext>
            </a:extLst>
          </p:cNvPr>
          <p:cNvGraphicFramePr>
            <a:graphicFrameLocks noGrp="1"/>
          </p:cNvGraphicFramePr>
          <p:nvPr/>
        </p:nvGraphicFramePr>
        <p:xfrm>
          <a:off x="218729" y="2279665"/>
          <a:ext cx="11884369" cy="2903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8939">
                  <a:extLst>
                    <a:ext uri="{9D8B030D-6E8A-4147-A177-3AD203B41FA5}">
                      <a16:colId xmlns:a16="http://schemas.microsoft.com/office/drawing/2014/main" val="3571326586"/>
                    </a:ext>
                  </a:extLst>
                </a:gridCol>
                <a:gridCol w="1718068">
                  <a:extLst>
                    <a:ext uri="{9D8B030D-6E8A-4147-A177-3AD203B41FA5}">
                      <a16:colId xmlns:a16="http://schemas.microsoft.com/office/drawing/2014/main" val="2739282952"/>
                    </a:ext>
                  </a:extLst>
                </a:gridCol>
                <a:gridCol w="1731827">
                  <a:extLst>
                    <a:ext uri="{9D8B030D-6E8A-4147-A177-3AD203B41FA5}">
                      <a16:colId xmlns:a16="http://schemas.microsoft.com/office/drawing/2014/main" val="1950794190"/>
                    </a:ext>
                  </a:extLst>
                </a:gridCol>
                <a:gridCol w="1715417">
                  <a:extLst>
                    <a:ext uri="{9D8B030D-6E8A-4147-A177-3AD203B41FA5}">
                      <a16:colId xmlns:a16="http://schemas.microsoft.com/office/drawing/2014/main" val="220315322"/>
                    </a:ext>
                  </a:extLst>
                </a:gridCol>
                <a:gridCol w="2325500">
                  <a:extLst>
                    <a:ext uri="{9D8B030D-6E8A-4147-A177-3AD203B41FA5}">
                      <a16:colId xmlns:a16="http://schemas.microsoft.com/office/drawing/2014/main" val="309181628"/>
                    </a:ext>
                  </a:extLst>
                </a:gridCol>
                <a:gridCol w="2674618">
                  <a:extLst>
                    <a:ext uri="{9D8B030D-6E8A-4147-A177-3AD203B41FA5}">
                      <a16:colId xmlns:a16="http://schemas.microsoft.com/office/drawing/2014/main" val="3538011173"/>
                    </a:ext>
                  </a:extLst>
                </a:gridCol>
              </a:tblGrid>
              <a:tr h="72587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2800" dirty="0"/>
                    </a:p>
                  </a:txBody>
                  <a:tcPr>
                    <a:lnL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1427832"/>
                  </a:ext>
                </a:extLst>
              </a:tr>
              <a:tr h="72587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939198"/>
                  </a:ext>
                </a:extLst>
              </a:tr>
              <a:tr h="72587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784877"/>
                  </a:ext>
                </a:extLst>
              </a:tr>
              <a:tr h="725878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09425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2525589-6ED5-4061-A6DA-966089AB80A4}"/>
                  </a:ext>
                </a:extLst>
              </p:cNvPr>
              <p:cNvSpPr txBox="1"/>
              <p:nvPr/>
            </p:nvSpPr>
            <p:spPr>
              <a:xfrm>
                <a:off x="480139" y="2409711"/>
                <a:ext cx="10900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4, 0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2525589-6ED5-4061-A6DA-966089AB8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39" y="2409711"/>
                <a:ext cx="109004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046B39-7E41-4311-A4A1-2EAE13926DF7}"/>
                  </a:ext>
                </a:extLst>
              </p:cNvPr>
              <p:cNvSpPr txBox="1"/>
              <p:nvPr/>
            </p:nvSpPr>
            <p:spPr>
              <a:xfrm>
                <a:off x="474153" y="3116757"/>
                <a:ext cx="10900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6, 0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046B39-7E41-4311-A4A1-2EAE13926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53" y="3116757"/>
                <a:ext cx="109004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E4D495-21E0-48CE-82D0-29D4A18E5A5A}"/>
                  </a:ext>
                </a:extLst>
              </p:cNvPr>
              <p:cNvSpPr txBox="1"/>
              <p:nvPr/>
            </p:nvSpPr>
            <p:spPr>
              <a:xfrm>
                <a:off x="474153" y="3823803"/>
                <a:ext cx="10900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5, 1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E4D495-21E0-48CE-82D0-29D4A18E5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53" y="3823803"/>
                <a:ext cx="109004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E93497-86FC-438F-9E3C-4A006D0FFDF0}"/>
                  </a:ext>
                </a:extLst>
              </p:cNvPr>
              <p:cNvSpPr txBox="1"/>
              <p:nvPr/>
            </p:nvSpPr>
            <p:spPr>
              <a:xfrm>
                <a:off x="474153" y="4490260"/>
                <a:ext cx="10900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5, −1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E93497-86FC-438F-9E3C-4A006D0FF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53" y="4490260"/>
                <a:ext cx="1090044" cy="523220"/>
              </a:xfrm>
              <a:prstGeom prst="rect">
                <a:avLst/>
              </a:prstGeom>
              <a:blipFill>
                <a:blip r:embed="rId10"/>
                <a:stretch>
                  <a:fillRect r="-50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00BFBA-263F-41DA-840D-D141FC3C7D4B}"/>
                  </a:ext>
                </a:extLst>
              </p:cNvPr>
              <p:cNvSpPr txBox="1"/>
              <p:nvPr/>
            </p:nvSpPr>
            <p:spPr>
              <a:xfrm>
                <a:off x="2567709" y="3170899"/>
                <a:ext cx="3858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C00BFBA-263F-41DA-840D-D141FC3C7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709" y="3170899"/>
                <a:ext cx="3858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6D6B30-C9E9-41F3-8A83-E7068F81EAED}"/>
                  </a:ext>
                </a:extLst>
              </p:cNvPr>
              <p:cNvSpPr txBox="1"/>
              <p:nvPr/>
            </p:nvSpPr>
            <p:spPr>
              <a:xfrm>
                <a:off x="2300218" y="2408731"/>
                <a:ext cx="6625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6D6B30-C9E9-41F3-8A83-E7068F81E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218" y="2408731"/>
                <a:ext cx="66252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9EA29A-1FDB-4E3E-8809-E1B8A6807972}"/>
                  </a:ext>
                </a:extLst>
              </p:cNvPr>
              <p:cNvSpPr txBox="1"/>
              <p:nvPr/>
            </p:nvSpPr>
            <p:spPr>
              <a:xfrm>
                <a:off x="2567709" y="3823803"/>
                <a:ext cx="3858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9EA29A-1FDB-4E3E-8809-E1B8A6807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709" y="3823803"/>
                <a:ext cx="38580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C264FB-0784-4945-B13F-620993820030}"/>
                  </a:ext>
                </a:extLst>
              </p:cNvPr>
              <p:cNvSpPr txBox="1"/>
              <p:nvPr/>
            </p:nvSpPr>
            <p:spPr>
              <a:xfrm>
                <a:off x="2567709" y="4537680"/>
                <a:ext cx="3858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C264FB-0784-4945-B13F-620993820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709" y="4537680"/>
                <a:ext cx="38580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3D5F12-7876-469F-BE00-617DF947A113}"/>
                  </a:ext>
                </a:extLst>
              </p:cNvPr>
              <p:cNvSpPr txBox="1"/>
              <p:nvPr/>
            </p:nvSpPr>
            <p:spPr>
              <a:xfrm>
                <a:off x="4382166" y="2408731"/>
                <a:ext cx="3858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3D5F12-7876-469F-BE00-617DF947A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166" y="2408731"/>
                <a:ext cx="38580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19C6E6A-B1C0-4790-B3BA-CAD81C4D0464}"/>
                  </a:ext>
                </a:extLst>
              </p:cNvPr>
              <p:cNvSpPr txBox="1"/>
              <p:nvPr/>
            </p:nvSpPr>
            <p:spPr>
              <a:xfrm>
                <a:off x="4382166" y="3121281"/>
                <a:ext cx="3858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19C6E6A-B1C0-4790-B3BA-CAD81C4D0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166" y="3121281"/>
                <a:ext cx="38580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9CD037-4E6A-4AD1-8768-44D43180D401}"/>
                  </a:ext>
                </a:extLst>
              </p:cNvPr>
              <p:cNvSpPr txBox="1"/>
              <p:nvPr/>
            </p:nvSpPr>
            <p:spPr>
              <a:xfrm>
                <a:off x="4382166" y="3833831"/>
                <a:ext cx="3858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9CD037-4E6A-4AD1-8768-44D43180D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166" y="3833831"/>
                <a:ext cx="38580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58D746-49C5-4E3A-BD86-9B0C671582CF}"/>
                  </a:ext>
                </a:extLst>
              </p:cNvPr>
              <p:cNvSpPr txBox="1"/>
              <p:nvPr/>
            </p:nvSpPr>
            <p:spPr>
              <a:xfrm>
                <a:off x="4100945" y="4545448"/>
                <a:ext cx="6670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58D746-49C5-4E3A-BD86-9B0C67158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945" y="4545448"/>
                <a:ext cx="667021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06BBFB-9DFD-4E73-B00A-4912EBA32249}"/>
                  </a:ext>
                </a:extLst>
              </p:cNvPr>
              <p:cNvSpPr txBox="1"/>
              <p:nvPr/>
            </p:nvSpPr>
            <p:spPr>
              <a:xfrm>
                <a:off x="6066255" y="3170899"/>
                <a:ext cx="3858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06BBFB-9DFD-4E73-B00A-4912EBA32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255" y="3170899"/>
                <a:ext cx="385800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4E53BE-2D4D-43BA-9453-3D861AB3A115}"/>
                  </a:ext>
                </a:extLst>
              </p:cNvPr>
              <p:cNvSpPr txBox="1"/>
              <p:nvPr/>
            </p:nvSpPr>
            <p:spPr>
              <a:xfrm>
                <a:off x="5798764" y="2408731"/>
                <a:ext cx="6625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4E53BE-2D4D-43BA-9453-3D861AB3A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764" y="2408731"/>
                <a:ext cx="662527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14FBD7-FAC0-4CE7-9A2B-B2C7F89FBCCE}"/>
                  </a:ext>
                </a:extLst>
              </p:cNvPr>
              <p:cNvSpPr txBox="1"/>
              <p:nvPr/>
            </p:nvSpPr>
            <p:spPr>
              <a:xfrm>
                <a:off x="6066255" y="3823803"/>
                <a:ext cx="3858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14FBD7-FAC0-4CE7-9A2B-B2C7F89FB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255" y="3823803"/>
                <a:ext cx="385800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E58C36-668B-4157-964A-A787845E9FD2}"/>
                  </a:ext>
                </a:extLst>
              </p:cNvPr>
              <p:cNvSpPr txBox="1"/>
              <p:nvPr/>
            </p:nvSpPr>
            <p:spPr>
              <a:xfrm>
                <a:off x="6066255" y="4537680"/>
                <a:ext cx="3858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E58C36-668B-4157-964A-A787845E9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255" y="4537680"/>
                <a:ext cx="385800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CA47C6-C97F-4B82-8A5F-C8EC21F12687}"/>
                  </a:ext>
                </a:extLst>
              </p:cNvPr>
              <p:cNvSpPr txBox="1"/>
              <p:nvPr/>
            </p:nvSpPr>
            <p:spPr>
              <a:xfrm>
                <a:off x="7126604" y="2379657"/>
                <a:ext cx="24453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36&gt;0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&lt;0</m:t>
                          </m:r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DCA47C6-C97F-4B82-8A5F-C8EC21F12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604" y="2379657"/>
                <a:ext cx="244531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039DD19-4EB9-42C0-BACF-8D598A162191}"/>
                  </a:ext>
                </a:extLst>
              </p:cNvPr>
              <p:cNvSpPr txBox="1"/>
              <p:nvPr/>
            </p:nvSpPr>
            <p:spPr>
              <a:xfrm>
                <a:off x="7136603" y="3127393"/>
                <a:ext cx="24453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36&gt;0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r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039DD19-4EB9-42C0-BACF-8D598A162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603" y="3127393"/>
                <a:ext cx="2445312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C7248D-37E3-47D3-9637-FCBE85CA0BEE}"/>
                  </a:ext>
                </a:extLst>
              </p:cNvPr>
              <p:cNvSpPr txBox="1"/>
              <p:nvPr/>
            </p:nvSpPr>
            <p:spPr>
              <a:xfrm>
                <a:off x="7419858" y="3895386"/>
                <a:ext cx="21198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−36&lt;0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DC7248D-37E3-47D3-9637-FCBE85CA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858" y="3895386"/>
                <a:ext cx="211989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6850C18-C3FA-48B3-98F5-AAC4B101D50C}"/>
                  </a:ext>
                </a:extLst>
              </p:cNvPr>
              <p:cNvSpPr txBox="1"/>
              <p:nvPr/>
            </p:nvSpPr>
            <p:spPr>
              <a:xfrm>
                <a:off x="7419857" y="4570059"/>
                <a:ext cx="21449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−36&lt;0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6850C18-C3FA-48B3-98F5-AAC4B101D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857" y="4570059"/>
                <a:ext cx="2144944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355BEBD3-A33B-4049-9EAA-3D5C5262F515}"/>
              </a:ext>
            </a:extLst>
          </p:cNvPr>
          <p:cNvSpPr txBox="1"/>
          <p:nvPr/>
        </p:nvSpPr>
        <p:spPr>
          <a:xfrm>
            <a:off x="9748152" y="4545448"/>
            <a:ext cx="20942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Cambria Math" panose="02040503050406030204" pitchFamily="18" charset="0"/>
              </a:rPr>
              <a:t>Saddle Point 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32ED18-6ED9-4F96-892F-7143A8415555}"/>
              </a:ext>
            </a:extLst>
          </p:cNvPr>
          <p:cNvSpPr txBox="1"/>
          <p:nvPr/>
        </p:nvSpPr>
        <p:spPr>
          <a:xfrm>
            <a:off x="9748152" y="3823713"/>
            <a:ext cx="20942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Cambria Math" panose="02040503050406030204" pitchFamily="18" charset="0"/>
              </a:rPr>
              <a:t>Saddle Point 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F2EAE4-8F28-4EA7-A362-93A91BFB2730}"/>
              </a:ext>
            </a:extLst>
          </p:cNvPr>
          <p:cNvSpPr txBox="1"/>
          <p:nvPr/>
        </p:nvSpPr>
        <p:spPr>
          <a:xfrm>
            <a:off x="9650050" y="2394560"/>
            <a:ext cx="22905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Cambria Math" panose="02040503050406030204" pitchFamily="18" charset="0"/>
              </a:rPr>
              <a:t>Local Maxima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52D346-AE98-4697-8B69-811077E267BB}"/>
              </a:ext>
            </a:extLst>
          </p:cNvPr>
          <p:cNvSpPr txBox="1"/>
          <p:nvPr/>
        </p:nvSpPr>
        <p:spPr>
          <a:xfrm>
            <a:off x="9650050" y="3082056"/>
            <a:ext cx="22905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j-lt"/>
                <a:ea typeface="Cambria Math" panose="02040503050406030204" pitchFamily="18" charset="0"/>
              </a:rPr>
              <a:t>Local Minima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79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68" grpId="0"/>
      <p:bldP spid="83" grpId="0" animBg="1"/>
      <p:bldP spid="84" grpId="0"/>
      <p:bldP spid="85" grpId="0" animBg="1"/>
      <p:bldP spid="86" grpId="0"/>
      <p:bldP spid="87" grpId="0" animBg="1"/>
      <p:bldP spid="88" grpId="0"/>
      <p:bldP spid="89" grpId="0" animBg="1"/>
      <p:bldP spid="90" grpId="0"/>
      <p:bldP spid="91" grpId="0" animBg="1"/>
      <p:bldP spid="92" grpId="0"/>
      <p:bldP spid="18" grpId="0"/>
      <p:bldP spid="4" grpId="0"/>
      <p:bldP spid="5" grpId="0"/>
      <p:bldP spid="6" grpId="0"/>
      <p:bldP spid="26" grpId="0"/>
      <p:bldP spid="8" grpId="0"/>
      <p:bldP spid="9" grpId="0"/>
      <p:bldP spid="10" grpId="0"/>
      <p:bldP spid="13" grpId="0"/>
      <p:bldP spid="14" grpId="0"/>
      <p:bldP spid="15" grpId="0"/>
      <p:bldP spid="16" grpId="0"/>
      <p:bldP spid="17" grpId="0"/>
      <p:bldP spid="20" grpId="0"/>
      <p:bldP spid="22" grpId="0"/>
      <p:bldP spid="24" grpId="0"/>
      <p:bldP spid="25" grpId="0"/>
      <p:bldP spid="28" grpId="0"/>
      <p:bldP spid="30" grpId="0"/>
      <p:bldP spid="32" grpId="0"/>
      <p:bldP spid="58" grpId="0"/>
      <p:bldP spid="36" grpId="0"/>
      <p:bldP spid="38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Local Extreme Values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308E2C-D7BA-458A-8362-4FF83D35D150}"/>
              </a:ext>
            </a:extLst>
          </p:cNvPr>
          <p:cNvSpPr txBox="1">
            <a:spLocks/>
          </p:cNvSpPr>
          <p:nvPr/>
        </p:nvSpPr>
        <p:spPr>
          <a:xfrm>
            <a:off x="131179" y="1738137"/>
            <a:ext cx="2750565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3B4B1C-4A94-45EA-9ECF-4B2AC333EBE0}"/>
              </a:ext>
            </a:extLst>
          </p:cNvPr>
          <p:cNvSpPr txBox="1">
            <a:spLocks/>
          </p:cNvSpPr>
          <p:nvPr/>
        </p:nvSpPr>
        <p:spPr>
          <a:xfrm>
            <a:off x="131180" y="988862"/>
            <a:ext cx="1729893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FA8997F-AA12-4303-AB7D-75D4A82EC6DC}"/>
                  </a:ext>
                </a:extLst>
              </p:cNvPr>
              <p:cNvSpPr/>
              <p:nvPr/>
            </p:nvSpPr>
            <p:spPr>
              <a:xfrm>
                <a:off x="1861073" y="955791"/>
                <a:ext cx="111596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Find </a:t>
                </a:r>
                <a:r>
                  <a:rPr lang="en-US" sz="2800" b="0" i="0" dirty="0">
                    <a:solidFill>
                      <a:srgbClr val="0070C0"/>
                    </a:solidFill>
                    <a:latin typeface="+mj-lt"/>
                    <a:ea typeface="Cambria Math" panose="02040503050406030204" pitchFamily="18" charset="0"/>
                  </a:rPr>
                  <a:t>extreme values </a:t>
                </a:r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+3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−15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−15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+72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FA8997F-AA12-4303-AB7D-75D4A82EC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73" y="955791"/>
                <a:ext cx="11159602" cy="523220"/>
              </a:xfrm>
              <a:prstGeom prst="rect">
                <a:avLst/>
              </a:prstGeom>
              <a:blipFill>
                <a:blip r:embed="rId2"/>
                <a:stretch>
                  <a:fillRect l="-1092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FE57E3-5AF8-4553-8025-505E9D32E77A}"/>
                  </a:ext>
                </a:extLst>
              </p:cNvPr>
              <p:cNvSpPr txBox="1"/>
              <p:nvPr/>
            </p:nvSpPr>
            <p:spPr>
              <a:xfrm>
                <a:off x="35545" y="2417173"/>
                <a:ext cx="11836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FE57E3-5AF8-4553-8025-505E9D32E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5" y="2417173"/>
                <a:ext cx="1183656" cy="523220"/>
              </a:xfrm>
              <a:prstGeom prst="rect">
                <a:avLst/>
              </a:prstGeom>
              <a:blipFill>
                <a:blip r:embed="rId3"/>
                <a:stretch>
                  <a:fillRect r="-61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42BB28A-1548-4837-85AE-267ADAF8821F}"/>
                  </a:ext>
                </a:extLst>
              </p:cNvPr>
              <p:cNvSpPr txBox="1"/>
              <p:nvPr/>
            </p:nvSpPr>
            <p:spPr>
              <a:xfrm>
                <a:off x="1313876" y="2417173"/>
                <a:ext cx="2031999" cy="564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42BB28A-1548-4837-85AE-267ADAF88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876" y="2417173"/>
                <a:ext cx="2031999" cy="5647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BA76B04-D8CF-4201-A260-B5329FAE8F07}"/>
                  </a:ext>
                </a:extLst>
              </p:cNvPr>
              <p:cNvSpPr txBox="1"/>
              <p:nvPr/>
            </p:nvSpPr>
            <p:spPr>
              <a:xfrm>
                <a:off x="3183563" y="2417173"/>
                <a:ext cx="80501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/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/>
                      </m:d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/>
                          </m:d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−15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/>
                          </m:d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−15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/>
                          </m:d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+72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BA76B04-D8CF-4201-A260-B5329FAE8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63" y="2417173"/>
                <a:ext cx="805016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B69AA40-F059-41F1-8CD4-74C6228F7AB5}"/>
                  </a:ext>
                </a:extLst>
              </p:cNvPr>
              <p:cNvSpPr txBox="1"/>
              <p:nvPr/>
            </p:nvSpPr>
            <p:spPr>
              <a:xfrm>
                <a:off x="35545" y="4386647"/>
                <a:ext cx="11836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B69AA40-F059-41F1-8CD4-74C6228F7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5" y="4386647"/>
                <a:ext cx="1183656" cy="523220"/>
              </a:xfrm>
              <a:prstGeom prst="rect">
                <a:avLst/>
              </a:prstGeom>
              <a:blipFill>
                <a:blip r:embed="rId6"/>
                <a:stretch>
                  <a:fillRect r="-25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7D130A9-5362-4CA5-985A-BBEC4F687E7D}"/>
                  </a:ext>
                </a:extLst>
              </p:cNvPr>
              <p:cNvSpPr txBox="1"/>
              <p:nvPr/>
            </p:nvSpPr>
            <p:spPr>
              <a:xfrm>
                <a:off x="1313876" y="4386647"/>
                <a:ext cx="2031999" cy="564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6, 0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7D130A9-5362-4CA5-985A-BBEC4F687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876" y="4386647"/>
                <a:ext cx="2031999" cy="5647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79B5D6A-C065-415D-8527-30168AC53609}"/>
                  </a:ext>
                </a:extLst>
              </p:cNvPr>
              <p:cNvSpPr txBox="1"/>
              <p:nvPr/>
            </p:nvSpPr>
            <p:spPr>
              <a:xfrm>
                <a:off x="3183563" y="4386647"/>
                <a:ext cx="80501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/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/>
                      </m:d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/>
                          </m:d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−15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/>
                          </m:d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−15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/>
                          </m:d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+72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79B5D6A-C065-415D-8527-30168AC53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63" y="4386647"/>
                <a:ext cx="805016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3B12B83-379D-41E2-87A4-95C5A96CE301}"/>
                  </a:ext>
                </a:extLst>
              </p:cNvPr>
              <p:cNvSpPr txBox="1"/>
              <p:nvPr/>
            </p:nvSpPr>
            <p:spPr>
              <a:xfrm>
                <a:off x="3760130" y="2417173"/>
                <a:ext cx="4098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4</m:t>
                      </m:r>
                    </m:oMath>
                  </m:oMathPara>
                </a14:m>
                <a:endParaRPr lang="en-I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3B12B83-379D-41E2-87A4-95C5A96CE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130" y="2417173"/>
                <a:ext cx="40980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859807-0C97-4EAE-9544-22F33039C473}"/>
                  </a:ext>
                </a:extLst>
              </p:cNvPr>
              <p:cNvSpPr txBox="1"/>
              <p:nvPr/>
            </p:nvSpPr>
            <p:spPr>
              <a:xfrm>
                <a:off x="5132437" y="2417173"/>
                <a:ext cx="4098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4</m:t>
                      </m:r>
                    </m:oMath>
                  </m:oMathPara>
                </a14:m>
                <a:endParaRPr lang="en-I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859807-0C97-4EAE-9544-22F33039C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437" y="2417173"/>
                <a:ext cx="40980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D0ADCD-136B-44AD-ACEF-692E74C8CE81}"/>
                  </a:ext>
                </a:extLst>
              </p:cNvPr>
              <p:cNvSpPr txBox="1"/>
              <p:nvPr/>
            </p:nvSpPr>
            <p:spPr>
              <a:xfrm>
                <a:off x="7413770" y="2417173"/>
                <a:ext cx="4098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4</m:t>
                      </m:r>
                    </m:oMath>
                  </m:oMathPara>
                </a14:m>
                <a:endParaRPr lang="en-I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D0ADCD-136B-44AD-ACEF-692E74C8C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770" y="2417173"/>
                <a:ext cx="40980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DAE66E-8DB0-41E3-8043-E544A6E2E62C}"/>
                  </a:ext>
                </a:extLst>
              </p:cNvPr>
              <p:cNvSpPr txBox="1"/>
              <p:nvPr/>
            </p:nvSpPr>
            <p:spPr>
              <a:xfrm>
                <a:off x="10610453" y="2417173"/>
                <a:ext cx="4098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4</m:t>
                      </m:r>
                    </m:oMath>
                  </m:oMathPara>
                </a14:m>
                <a:endParaRPr lang="en-I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DAE66E-8DB0-41E3-8043-E544A6E2E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0453" y="2417173"/>
                <a:ext cx="40980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2888490-AA0F-45A2-AE9A-893327377534}"/>
                  </a:ext>
                </a:extLst>
              </p:cNvPr>
              <p:cNvSpPr txBox="1"/>
              <p:nvPr/>
            </p:nvSpPr>
            <p:spPr>
              <a:xfrm>
                <a:off x="5811215" y="2417173"/>
                <a:ext cx="3858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2888490-AA0F-45A2-AE9A-893327377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215" y="2417173"/>
                <a:ext cx="38580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C1AF9F6-5573-4B25-968D-CC02B9D762F6}"/>
                  </a:ext>
                </a:extLst>
              </p:cNvPr>
              <p:cNvSpPr txBox="1"/>
              <p:nvPr/>
            </p:nvSpPr>
            <p:spPr>
              <a:xfrm>
                <a:off x="8983891" y="2417173"/>
                <a:ext cx="3858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C1AF9F6-5573-4B25-968D-CC02B9D76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3891" y="2417173"/>
                <a:ext cx="38580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28E7D08-5435-4034-B1C5-1982E4E0F194}"/>
                  </a:ext>
                </a:extLst>
              </p:cNvPr>
              <p:cNvSpPr txBox="1"/>
              <p:nvPr/>
            </p:nvSpPr>
            <p:spPr>
              <a:xfrm>
                <a:off x="3760130" y="4386236"/>
                <a:ext cx="4098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6</m:t>
                      </m:r>
                    </m:oMath>
                  </m:oMathPara>
                </a14:m>
                <a:endParaRPr lang="en-I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28E7D08-5435-4034-B1C5-1982E4E0F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0130" y="4386236"/>
                <a:ext cx="40980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18E2398-A120-450E-971E-F832CD64E9D2}"/>
                  </a:ext>
                </a:extLst>
              </p:cNvPr>
              <p:cNvSpPr txBox="1"/>
              <p:nvPr/>
            </p:nvSpPr>
            <p:spPr>
              <a:xfrm>
                <a:off x="5132437" y="4386236"/>
                <a:ext cx="4098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6</m:t>
                      </m:r>
                    </m:oMath>
                  </m:oMathPara>
                </a14:m>
                <a:endParaRPr lang="en-I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18E2398-A120-450E-971E-F832CD64E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437" y="4386236"/>
                <a:ext cx="40980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6BD14CE-D81F-4BB1-87E7-9791466253FE}"/>
                  </a:ext>
                </a:extLst>
              </p:cNvPr>
              <p:cNvSpPr txBox="1"/>
              <p:nvPr/>
            </p:nvSpPr>
            <p:spPr>
              <a:xfrm>
                <a:off x="7413770" y="4386236"/>
                <a:ext cx="4098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6</m:t>
                      </m:r>
                    </m:oMath>
                  </m:oMathPara>
                </a14:m>
                <a:endParaRPr lang="en-I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6BD14CE-D81F-4BB1-87E7-979146625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770" y="4386236"/>
                <a:ext cx="40980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6677573-94C9-4EE3-B4E0-A6CD79141645}"/>
                  </a:ext>
                </a:extLst>
              </p:cNvPr>
              <p:cNvSpPr txBox="1"/>
              <p:nvPr/>
            </p:nvSpPr>
            <p:spPr>
              <a:xfrm>
                <a:off x="10610453" y="4386236"/>
                <a:ext cx="4098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6</m:t>
                      </m:r>
                    </m:oMath>
                  </m:oMathPara>
                </a14:m>
                <a:endParaRPr lang="en-I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6677573-94C9-4EE3-B4E0-A6CD79141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0453" y="4386236"/>
                <a:ext cx="40980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451878D-63F3-4E1D-9CAB-F0E51A2AE404}"/>
                  </a:ext>
                </a:extLst>
              </p:cNvPr>
              <p:cNvSpPr txBox="1"/>
              <p:nvPr/>
            </p:nvSpPr>
            <p:spPr>
              <a:xfrm>
                <a:off x="5811215" y="4386236"/>
                <a:ext cx="3858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451878D-63F3-4E1D-9CAB-F0E51A2AE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215" y="4386236"/>
                <a:ext cx="385800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BD625B6-B518-4B9B-BF8B-FB57FD3ADF9B}"/>
                  </a:ext>
                </a:extLst>
              </p:cNvPr>
              <p:cNvSpPr txBox="1"/>
              <p:nvPr/>
            </p:nvSpPr>
            <p:spPr>
              <a:xfrm>
                <a:off x="8983891" y="4386236"/>
                <a:ext cx="3858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lang="en-IN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BD625B6-B518-4B9B-BF8B-FB57FD3AD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3891" y="4386236"/>
                <a:ext cx="38580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D31037-68C3-447A-A59F-ED85999E6370}"/>
                  </a:ext>
                </a:extLst>
              </p:cNvPr>
              <p:cNvSpPr txBox="1"/>
              <p:nvPr/>
            </p:nvSpPr>
            <p:spPr>
              <a:xfrm>
                <a:off x="3177909" y="2940393"/>
                <a:ext cx="30958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4−15+18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8D31037-68C3-447A-A59F-ED85999E6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909" y="2940393"/>
                <a:ext cx="3095891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073B935-AACD-4FA1-849B-B4BF5BAE0EA7}"/>
                  </a:ext>
                </a:extLst>
              </p:cNvPr>
              <p:cNvSpPr txBox="1"/>
              <p:nvPr/>
            </p:nvSpPr>
            <p:spPr>
              <a:xfrm>
                <a:off x="6121092" y="2938849"/>
                <a:ext cx="15057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073B935-AACD-4FA1-849B-B4BF5BAE0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092" y="2938849"/>
                <a:ext cx="150572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A5F935F-2354-4B8A-8D8B-890B3FDC7B05}"/>
                  </a:ext>
                </a:extLst>
              </p:cNvPr>
              <p:cNvSpPr txBox="1"/>
              <p:nvPr/>
            </p:nvSpPr>
            <p:spPr>
              <a:xfrm>
                <a:off x="7413770" y="2938849"/>
                <a:ext cx="12389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A5F935F-2354-4B8A-8D8B-890B3FDC7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770" y="2938849"/>
                <a:ext cx="1238957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D5C6E98-6ED9-42EA-AA94-E3F29AFBBDC2}"/>
                  </a:ext>
                </a:extLst>
              </p:cNvPr>
              <p:cNvSpPr txBox="1"/>
              <p:nvPr/>
            </p:nvSpPr>
            <p:spPr>
              <a:xfrm>
                <a:off x="3177909" y="4948366"/>
                <a:ext cx="30958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6−15+12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D5C6E98-6ED9-42EA-AA94-E3F29AFBB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909" y="4948366"/>
                <a:ext cx="3095891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3821816-44D2-418B-AC4D-116EFF007A73}"/>
                  </a:ext>
                </a:extLst>
              </p:cNvPr>
              <p:cNvSpPr txBox="1"/>
              <p:nvPr/>
            </p:nvSpPr>
            <p:spPr>
              <a:xfrm>
                <a:off x="6121092" y="4946822"/>
                <a:ext cx="15057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36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3821816-44D2-418B-AC4D-116EFF007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092" y="4946822"/>
                <a:ext cx="150572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533039A-0A6F-4706-B8C6-A2EE982CF8FE}"/>
                  </a:ext>
                </a:extLst>
              </p:cNvPr>
              <p:cNvSpPr txBox="1"/>
              <p:nvPr/>
            </p:nvSpPr>
            <p:spPr>
              <a:xfrm>
                <a:off x="7413770" y="4946822"/>
                <a:ext cx="12389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108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533039A-0A6F-4706-B8C6-A2EE982CF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770" y="4946822"/>
                <a:ext cx="1238957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B9ACC2C-6ADC-420F-8A7D-BC520E55F391}"/>
                  </a:ext>
                </a:extLst>
              </p:cNvPr>
              <p:cNvSpPr txBox="1"/>
              <p:nvPr/>
            </p:nvSpPr>
            <p:spPr>
              <a:xfrm>
                <a:off x="1478146" y="3448159"/>
                <a:ext cx="30958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=112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1B9ACC2C-6ADC-420F-8A7D-BC520E55F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146" y="3448159"/>
                <a:ext cx="3095890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B78C73-2EDA-41A9-B221-C0E8AA1F7B45}"/>
                  </a:ext>
                </a:extLst>
              </p:cNvPr>
              <p:cNvSpPr txBox="1"/>
              <p:nvPr/>
            </p:nvSpPr>
            <p:spPr>
              <a:xfrm>
                <a:off x="1486705" y="5470042"/>
                <a:ext cx="30958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=108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B78C73-2EDA-41A9-B221-C0E8AA1F7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705" y="5470042"/>
                <a:ext cx="3095890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>
            <a:extLst>
              <a:ext uri="{FF2B5EF4-FFF2-40B4-BE49-F238E27FC236}">
                <a16:creationId xmlns:a16="http://schemas.microsoft.com/office/drawing/2014/main" id="{6777D236-4C76-4F28-9070-7DD8E52F396B}"/>
              </a:ext>
            </a:extLst>
          </p:cNvPr>
          <p:cNvSpPr/>
          <p:nvPr/>
        </p:nvSpPr>
        <p:spPr>
          <a:xfrm>
            <a:off x="1905980" y="3500568"/>
            <a:ext cx="2360588" cy="45574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616D407-D838-4E49-AC93-ACC31E27DE29}"/>
              </a:ext>
            </a:extLst>
          </p:cNvPr>
          <p:cNvSpPr/>
          <p:nvPr/>
        </p:nvSpPr>
        <p:spPr>
          <a:xfrm>
            <a:off x="1915216" y="5498810"/>
            <a:ext cx="2360588" cy="45574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37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25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52" grpId="0"/>
      <p:bldP spid="53" grpId="0"/>
      <p:bldP spid="54" grpId="0"/>
      <p:bldP spid="55" grpId="0"/>
      <p:bldP spid="56" grpId="0"/>
      <p:bldP spid="4" grpId="0"/>
      <p:bldP spid="5" grpId="0"/>
      <p:bldP spid="6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" grpId="0"/>
      <p:bldP spid="76" grpId="0" animBg="1"/>
      <p:bldP spid="7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Local Extreme Values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308E2C-D7BA-458A-8362-4FF83D35D150}"/>
              </a:ext>
            </a:extLst>
          </p:cNvPr>
          <p:cNvSpPr txBox="1">
            <a:spLocks/>
          </p:cNvSpPr>
          <p:nvPr/>
        </p:nvSpPr>
        <p:spPr>
          <a:xfrm>
            <a:off x="131180" y="2090562"/>
            <a:ext cx="1420529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3B4B1C-4A94-45EA-9ECF-4B2AC333EBE0}"/>
              </a:ext>
            </a:extLst>
          </p:cNvPr>
          <p:cNvSpPr txBox="1">
            <a:spLocks/>
          </p:cNvSpPr>
          <p:nvPr/>
        </p:nvSpPr>
        <p:spPr>
          <a:xfrm>
            <a:off x="131180" y="988862"/>
            <a:ext cx="1729893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1: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FA8997F-AA12-4303-AB7D-75D4A82EC6DC}"/>
                  </a:ext>
                </a:extLst>
              </p:cNvPr>
              <p:cNvSpPr/>
              <p:nvPr/>
            </p:nvSpPr>
            <p:spPr>
              <a:xfrm>
                <a:off x="1861073" y="955791"/>
                <a:ext cx="997994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Find the </a:t>
                </a:r>
                <a:r>
                  <a:rPr lang="en-US" sz="2800" b="0" i="0" dirty="0">
                    <a:solidFill>
                      <a:srgbClr val="0070C0"/>
                    </a:solidFill>
                    <a:latin typeface="+mj-lt"/>
                    <a:ea typeface="Cambria Math" panose="02040503050406030204" pitchFamily="18" charset="0"/>
                  </a:rPr>
                  <a:t>local extreme values</a:t>
                </a:r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xy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+6 ,</m:t>
                    </m:r>
                  </m:oMath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FA8997F-AA12-4303-AB7D-75D4A82EC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73" y="955791"/>
                <a:ext cx="9979945" cy="523220"/>
              </a:xfrm>
              <a:prstGeom prst="rect">
                <a:avLst/>
              </a:prstGeom>
              <a:blipFill>
                <a:blip r:embed="rId2"/>
                <a:stretch>
                  <a:fillRect l="-1222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CE7EEB-E968-4EE7-BD09-915CC52E2312}"/>
                  </a:ext>
                </a:extLst>
              </p:cNvPr>
              <p:cNvSpPr/>
              <p:nvPr/>
            </p:nvSpPr>
            <p:spPr>
              <a:xfrm>
                <a:off x="1883020" y="1527501"/>
                <a:ext cx="176789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rgbClr val="212121"/>
                    </a:solidFill>
                    <a:latin typeface="+mj-lt"/>
                    <a:ea typeface="Cambria Math" panose="02040503050406030204" pitchFamily="18" charset="0"/>
                  </a:rPr>
                  <a:t>if possible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CE7EEB-E968-4EE7-BD09-915CC52E2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020" y="1527501"/>
                <a:ext cx="1767898" cy="523220"/>
              </a:xfrm>
              <a:prstGeom prst="rect">
                <a:avLst/>
              </a:prstGeom>
              <a:blipFill>
                <a:blip r:embed="rId3"/>
                <a:stretch>
                  <a:fillRect l="-7241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65BDEAA-D000-45FB-9015-628D172B47FE}"/>
                  </a:ext>
                </a:extLst>
              </p:cNvPr>
              <p:cNvSpPr txBox="1"/>
              <p:nvPr/>
            </p:nvSpPr>
            <p:spPr>
              <a:xfrm>
                <a:off x="1861073" y="2069026"/>
                <a:ext cx="63246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Cambria Math" panose="02040503050406030204" pitchFamily="18" charset="0"/>
                    <a:cs typeface="+mn-cs"/>
                  </a:rPr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y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x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y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xy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−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x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y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+6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Cambria Math" panose="02040503050406030204" pitchFamily="18" charset="0"/>
                    <a:cs typeface="+mn-cs"/>
                  </a:rPr>
                  <a:t>.</a:t>
                </a:r>
                <a:endParaRPr lang="en-IN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65BDEAA-D000-45FB-9015-628D172B4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73" y="2069026"/>
                <a:ext cx="6324600" cy="523220"/>
              </a:xfrm>
              <a:prstGeom prst="rect">
                <a:avLst/>
              </a:prstGeom>
              <a:blipFill>
                <a:blip r:embed="rId4"/>
                <a:stretch>
                  <a:fillRect l="-1927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B6D3DEB-4D3F-46C3-8EBD-C14B82C2D0BC}"/>
                  </a:ext>
                </a:extLst>
              </p:cNvPr>
              <p:cNvSpPr/>
              <p:nvPr/>
            </p:nvSpPr>
            <p:spPr>
              <a:xfrm>
                <a:off x="1534294" y="3214103"/>
                <a:ext cx="18726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B6D3DEB-4D3F-46C3-8EBD-C14B82C2D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294" y="3214103"/>
                <a:ext cx="187269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ABC1E7E-4585-40E4-B004-7A23223E0024}"/>
                  </a:ext>
                </a:extLst>
              </p:cNvPr>
              <p:cNvSpPr/>
              <p:nvPr/>
            </p:nvSpPr>
            <p:spPr>
              <a:xfrm>
                <a:off x="601154" y="2973202"/>
                <a:ext cx="1164486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ABC1E7E-4585-40E4-B004-7A23223E0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54" y="2973202"/>
                <a:ext cx="1164486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BC38ED2-5A1B-4F3D-AC16-684CA8305BAC}"/>
                  </a:ext>
                </a:extLst>
              </p:cNvPr>
              <p:cNvSpPr/>
              <p:nvPr/>
            </p:nvSpPr>
            <p:spPr>
              <a:xfrm>
                <a:off x="595252" y="4301294"/>
                <a:ext cx="1172500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BC38ED2-5A1B-4F3D-AC16-684CA8305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52" y="4301294"/>
                <a:ext cx="1172500" cy="9855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821CCB4-DFDF-4DA9-BD4A-07CBBF435C7F}"/>
                  </a:ext>
                </a:extLst>
              </p:cNvPr>
              <p:cNvSpPr/>
              <p:nvPr/>
            </p:nvSpPr>
            <p:spPr>
              <a:xfrm>
                <a:off x="1533200" y="4542005"/>
                <a:ext cx="21403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821CCB4-DFDF-4DA9-BD4A-07CBBF435C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200" y="4542005"/>
                <a:ext cx="21403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Arrow: Right 85">
            <a:extLst>
              <a:ext uri="{FF2B5EF4-FFF2-40B4-BE49-F238E27FC236}">
                <a16:creationId xmlns:a16="http://schemas.microsoft.com/office/drawing/2014/main" id="{045C5867-13BC-4ED9-A654-811DB58101A5}"/>
              </a:ext>
            </a:extLst>
          </p:cNvPr>
          <p:cNvSpPr/>
          <p:nvPr/>
        </p:nvSpPr>
        <p:spPr>
          <a:xfrm>
            <a:off x="209567" y="3368964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8A3D4B10-DD12-41AC-A63A-040425686E49}"/>
              </a:ext>
            </a:extLst>
          </p:cNvPr>
          <p:cNvSpPr/>
          <p:nvPr/>
        </p:nvSpPr>
        <p:spPr>
          <a:xfrm>
            <a:off x="230033" y="4694703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568E569F-2F2D-4AD0-BEBA-CD1069846D4C}"/>
                  </a:ext>
                </a:extLst>
              </p:cNvPr>
              <p:cNvSpPr/>
              <p:nvPr/>
            </p:nvSpPr>
            <p:spPr>
              <a:xfrm>
                <a:off x="4424732" y="2510472"/>
                <a:ext cx="1588109" cy="9569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568E569F-2F2D-4AD0-BEBA-CD106984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732" y="2510472"/>
                <a:ext cx="1588109" cy="9569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Arrow: Right 88">
            <a:extLst>
              <a:ext uri="{FF2B5EF4-FFF2-40B4-BE49-F238E27FC236}">
                <a16:creationId xmlns:a16="http://schemas.microsoft.com/office/drawing/2014/main" id="{C323CB36-14ED-44BF-9CDC-7A000471E1A0}"/>
              </a:ext>
            </a:extLst>
          </p:cNvPr>
          <p:cNvSpPr/>
          <p:nvPr/>
        </p:nvSpPr>
        <p:spPr>
          <a:xfrm>
            <a:off x="4033145" y="2957034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EBF940C-19CD-49DD-8CD3-5F5DD3737372}"/>
                  </a:ext>
                </a:extLst>
              </p:cNvPr>
              <p:cNvSpPr/>
              <p:nvPr/>
            </p:nvSpPr>
            <p:spPr>
              <a:xfrm>
                <a:off x="1533481" y="3208666"/>
                <a:ext cx="18726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EBF940C-19CD-49DD-8CD3-5F5DD3737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81" y="3208666"/>
                <a:ext cx="187269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8809E30-BF0F-4DB0-8A96-5FA91A109506}"/>
                  </a:ext>
                </a:extLst>
              </p:cNvPr>
              <p:cNvSpPr/>
              <p:nvPr/>
            </p:nvSpPr>
            <p:spPr>
              <a:xfrm>
                <a:off x="1533481" y="4548818"/>
                <a:ext cx="21403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8809E30-BF0F-4DB0-8A96-5FA91A1095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481" y="4548818"/>
                <a:ext cx="214039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28503C3-81DC-4F75-BBBF-2CE369B24BBF}"/>
                  </a:ext>
                </a:extLst>
              </p:cNvPr>
              <p:cNvSpPr/>
              <p:nvPr/>
            </p:nvSpPr>
            <p:spPr>
              <a:xfrm>
                <a:off x="1530294" y="4541481"/>
                <a:ext cx="21403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28503C3-81DC-4F75-BBBF-2CE369B24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294" y="4541481"/>
                <a:ext cx="214039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5EB69B96-2A91-46F2-AF6F-B659C519F1B4}"/>
                  </a:ext>
                </a:extLst>
              </p:cNvPr>
              <p:cNvSpPr/>
              <p:nvPr/>
            </p:nvSpPr>
            <p:spPr>
              <a:xfrm>
                <a:off x="5829761" y="2510472"/>
                <a:ext cx="2166939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5EB69B96-2A91-46F2-AF6F-B659C519F1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761" y="2510472"/>
                <a:ext cx="2166939" cy="10604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0D93CF3-4018-4AA0-928D-8B2235008BF3}"/>
                  </a:ext>
                </a:extLst>
              </p:cNvPr>
              <p:cNvSpPr/>
              <p:nvPr/>
            </p:nvSpPr>
            <p:spPr>
              <a:xfrm>
                <a:off x="7830053" y="2555805"/>
                <a:ext cx="3171830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0D93CF3-4018-4AA0-928D-8B2235008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053" y="2555805"/>
                <a:ext cx="3171830" cy="91159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6805676-B885-454C-9A4E-A26CCDD262CA}"/>
                  </a:ext>
                </a:extLst>
              </p:cNvPr>
              <p:cNvSpPr/>
              <p:nvPr/>
            </p:nvSpPr>
            <p:spPr>
              <a:xfrm>
                <a:off x="10754564" y="2779103"/>
                <a:ext cx="8326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6805676-B885-454C-9A4E-A26CCDD26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4564" y="2779103"/>
                <a:ext cx="83266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FE24ADE7-C48F-4511-A8F2-42774A622B59}"/>
                  </a:ext>
                </a:extLst>
              </p:cNvPr>
              <p:cNvSpPr/>
              <p:nvPr/>
            </p:nvSpPr>
            <p:spPr>
              <a:xfrm>
                <a:off x="4432154" y="3793642"/>
                <a:ext cx="1768132" cy="10305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FE24ADE7-C48F-4511-A8F2-42774A622B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154" y="3793642"/>
                <a:ext cx="1768132" cy="103053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Arrow: Right 96">
            <a:extLst>
              <a:ext uri="{FF2B5EF4-FFF2-40B4-BE49-F238E27FC236}">
                <a16:creationId xmlns:a16="http://schemas.microsoft.com/office/drawing/2014/main" id="{DE440C68-BBD0-45DC-92A2-EF6499D1FC29}"/>
              </a:ext>
            </a:extLst>
          </p:cNvPr>
          <p:cNvSpPr/>
          <p:nvPr/>
        </p:nvSpPr>
        <p:spPr>
          <a:xfrm>
            <a:off x="4040567" y="4240204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35F602D-C30D-4659-BA65-4D9A1467EA2C}"/>
                  </a:ext>
                </a:extLst>
              </p:cNvPr>
              <p:cNvSpPr/>
              <p:nvPr/>
            </p:nvSpPr>
            <p:spPr>
              <a:xfrm>
                <a:off x="6060749" y="3793642"/>
                <a:ext cx="2166939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35F602D-C30D-4659-BA65-4D9A1467EA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49" y="3793642"/>
                <a:ext cx="2166939" cy="106048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7863C24-FEDD-4C1E-9759-17BD4491EE97}"/>
                  </a:ext>
                </a:extLst>
              </p:cNvPr>
              <p:cNvSpPr/>
              <p:nvPr/>
            </p:nvSpPr>
            <p:spPr>
              <a:xfrm>
                <a:off x="7968992" y="3835908"/>
                <a:ext cx="3328924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7863C24-FEDD-4C1E-9759-17BD4491EE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992" y="3835908"/>
                <a:ext cx="3328924" cy="91159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68B8F32-7DCC-437A-9EBD-1E820408A3F6}"/>
                  </a:ext>
                </a:extLst>
              </p:cNvPr>
              <p:cNvSpPr/>
              <p:nvPr/>
            </p:nvSpPr>
            <p:spPr>
              <a:xfrm>
                <a:off x="11110973" y="4079195"/>
                <a:ext cx="11003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68B8F32-7DCC-437A-9EBD-1E820408A3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0973" y="4079195"/>
                <a:ext cx="1100366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6D601C9-D969-44F9-A108-8770CEAD3036}"/>
                  </a:ext>
                </a:extLst>
              </p:cNvPr>
              <p:cNvSpPr/>
              <p:nvPr/>
            </p:nvSpPr>
            <p:spPr>
              <a:xfrm>
                <a:off x="4459862" y="5063819"/>
                <a:ext cx="1588109" cy="1030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6D601C9-D969-44F9-A108-8770CEAD3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862" y="5063819"/>
                <a:ext cx="1588109" cy="103092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Arrow: Right 101">
            <a:extLst>
              <a:ext uri="{FF2B5EF4-FFF2-40B4-BE49-F238E27FC236}">
                <a16:creationId xmlns:a16="http://schemas.microsoft.com/office/drawing/2014/main" id="{5ACB5E18-1305-4C7D-9F0C-4831F7444ECA}"/>
              </a:ext>
            </a:extLst>
          </p:cNvPr>
          <p:cNvSpPr/>
          <p:nvPr/>
        </p:nvSpPr>
        <p:spPr>
          <a:xfrm>
            <a:off x="4068275" y="5510381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97A4CCF-B3C9-4E46-BFE5-513E5DF8CF44}"/>
                  </a:ext>
                </a:extLst>
              </p:cNvPr>
              <p:cNvSpPr/>
              <p:nvPr/>
            </p:nvSpPr>
            <p:spPr>
              <a:xfrm>
                <a:off x="5864891" y="5063819"/>
                <a:ext cx="2174954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97A4CCF-B3C9-4E46-BFE5-513E5DF8C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891" y="5063819"/>
                <a:ext cx="2174954" cy="106048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BFB5E3C1-3471-4354-B1E4-747335F2FFE2}"/>
                  </a:ext>
                </a:extLst>
              </p:cNvPr>
              <p:cNvSpPr/>
              <p:nvPr/>
            </p:nvSpPr>
            <p:spPr>
              <a:xfrm>
                <a:off x="7865183" y="5109152"/>
                <a:ext cx="3336939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BFB5E3C1-3471-4354-B1E4-747335F2F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183" y="5109152"/>
                <a:ext cx="3336939" cy="98559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A208B039-45BE-4C39-A433-F226C12D5AE9}"/>
                  </a:ext>
                </a:extLst>
              </p:cNvPr>
              <p:cNvSpPr/>
              <p:nvPr/>
            </p:nvSpPr>
            <p:spPr>
              <a:xfrm>
                <a:off x="10926018" y="5332450"/>
                <a:ext cx="11003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A208B039-45BE-4C39-A433-F226C12D5A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6018" y="5332450"/>
                <a:ext cx="1100366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 17">
            <a:extLst>
              <a:ext uri="{FF2B5EF4-FFF2-40B4-BE49-F238E27FC236}">
                <a16:creationId xmlns:a16="http://schemas.microsoft.com/office/drawing/2014/main" id="{B3C516BC-98EB-42ED-9C01-28A5B047A2B1}"/>
              </a:ext>
            </a:extLst>
          </p:cNvPr>
          <p:cNvSpPr>
            <a:spLocks/>
          </p:cNvSpPr>
          <p:nvPr/>
        </p:nvSpPr>
        <p:spPr bwMode="auto">
          <a:xfrm>
            <a:off x="3650917" y="2600577"/>
            <a:ext cx="45719" cy="3646415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43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1000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48148E-6 L 0.30599 1.48148E-6 C 0.44323 1.48148E-6 0.61381 -0.01667 0.61381 -0.02986 L 0.61381 -0.0581 " pathEditMode="relative" rAng="0" ptsTypes="AAAA">
                                      <p:cBhvr>
                                        <p:cTn id="89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90" y="-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0.30964 1.11111E-6 C 0.44805 1.11111E-6 0.61927 -0.01968 0.61927 -0.03565 L 0.61927 -0.0706 " pathEditMode="relative" rAng="0" ptsTypes="AAAA">
                                      <p:cBhvr>
                                        <p:cTn id="119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64" y="-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48148E-6 L 0.6086 0.11597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30" y="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4" grpId="0"/>
      <p:bldP spid="49" grpId="0"/>
      <p:bldP spid="78" grpId="0"/>
      <p:bldP spid="79" grpId="0"/>
      <p:bldP spid="80" grpId="0"/>
      <p:bldP spid="84" grpId="0"/>
      <p:bldP spid="86" grpId="0" animBg="1"/>
      <p:bldP spid="87" grpId="0" animBg="1"/>
      <p:bldP spid="88" grpId="0"/>
      <p:bldP spid="89" grpId="0" animBg="1"/>
      <p:bldP spid="90" grpId="0"/>
      <p:bldP spid="90" grpId="1"/>
      <p:bldP spid="90" grpId="2"/>
      <p:bldP spid="91" grpId="0"/>
      <p:bldP spid="91" grpId="1"/>
      <p:bldP spid="91" grpId="2"/>
      <p:bldP spid="92" grpId="0"/>
      <p:bldP spid="92" grpId="1"/>
      <p:bldP spid="92" grpId="2"/>
      <p:bldP spid="93" grpId="0"/>
      <p:bldP spid="94" grpId="0"/>
      <p:bldP spid="95" grpId="0"/>
      <p:bldP spid="96" grpId="0"/>
      <p:bldP spid="97" grpId="0" animBg="1"/>
      <p:bldP spid="98" grpId="0"/>
      <p:bldP spid="99" grpId="0"/>
      <p:bldP spid="100" grpId="0"/>
      <p:bldP spid="101" grpId="0"/>
      <p:bldP spid="102" grpId="0" animBg="1"/>
      <p:bldP spid="103" grpId="0"/>
      <p:bldP spid="104" grpId="0"/>
      <p:bldP spid="105" grpId="0"/>
      <p:bldP spid="33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89A93B-25D7-48E2-A959-50B92DB21ADD}"/>
                  </a:ext>
                </a:extLst>
              </p:cNvPr>
              <p:cNvSpPr txBox="1"/>
              <p:nvPr/>
            </p:nvSpPr>
            <p:spPr>
              <a:xfrm>
                <a:off x="7936262" y="3568634"/>
                <a:ext cx="2378027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=2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489A93B-25D7-48E2-A959-50B92DB21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262" y="3568634"/>
                <a:ext cx="2378027" cy="1060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Local Extreme Values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308E2C-D7BA-458A-8362-4FF83D35D150}"/>
              </a:ext>
            </a:extLst>
          </p:cNvPr>
          <p:cNvSpPr txBox="1">
            <a:spLocks/>
          </p:cNvSpPr>
          <p:nvPr/>
        </p:nvSpPr>
        <p:spPr>
          <a:xfrm>
            <a:off x="209567" y="1059520"/>
            <a:ext cx="2753178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A0E0217-2B9C-4502-8AA5-4D36469C4BD2}"/>
                  </a:ext>
                </a:extLst>
              </p:cNvPr>
              <p:cNvSpPr/>
              <p:nvPr/>
            </p:nvSpPr>
            <p:spPr>
              <a:xfrm>
                <a:off x="6288577" y="806378"/>
                <a:ext cx="3144259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&amp;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C00000"/>
                          </a:solidFill>
                        </a:rPr>
                        <m:t>.</m:t>
                      </m:r>
                    </m:oMath>
                  </m:oMathPara>
                </a14:m>
                <a:endParaRPr lang="en-IN" sz="2800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A0E0217-2B9C-4502-8AA5-4D36469C4B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577" y="806378"/>
                <a:ext cx="3144259" cy="9855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E622C8A-0C0C-4180-B8CF-B13E894CEB3F}"/>
                  </a:ext>
                </a:extLst>
              </p:cNvPr>
              <p:cNvSpPr/>
              <p:nvPr/>
            </p:nvSpPr>
            <p:spPr>
              <a:xfrm>
                <a:off x="1145608" y="1871621"/>
                <a:ext cx="29494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E622C8A-0C0C-4180-B8CF-B13E894CE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608" y="1871621"/>
                <a:ext cx="294946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19150DF-80AC-4765-B1B9-6E053C47740E}"/>
                  </a:ext>
                </a:extLst>
              </p:cNvPr>
              <p:cNvSpPr txBox="1"/>
              <p:nvPr/>
            </p:nvSpPr>
            <p:spPr>
              <a:xfrm>
                <a:off x="4520693" y="1878678"/>
                <a:ext cx="27785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+1=0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19150DF-80AC-4765-B1B9-6E053C477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693" y="1878678"/>
                <a:ext cx="277857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9FA73F-C7D9-4F8D-B6FC-376657C9BFF1}"/>
                  </a:ext>
                </a:extLst>
              </p:cNvPr>
              <p:cNvSpPr txBox="1"/>
              <p:nvPr/>
            </p:nvSpPr>
            <p:spPr>
              <a:xfrm>
                <a:off x="4056689" y="1871621"/>
                <a:ext cx="4708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&amp;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9FA73F-C7D9-4F8D-B6FC-376657C9B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689" y="1871621"/>
                <a:ext cx="47080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8CE0FA3-714D-4B7F-84C4-000D07C0BC3F}"/>
                  </a:ext>
                </a:extLst>
              </p:cNvPr>
              <p:cNvSpPr txBox="1"/>
              <p:nvPr/>
            </p:nvSpPr>
            <p:spPr>
              <a:xfrm>
                <a:off x="1129816" y="2624080"/>
                <a:ext cx="4708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8CE0FA3-714D-4B7F-84C4-000D07C0B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816" y="2624080"/>
                <a:ext cx="47080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E45546B-6B22-4463-8703-F514F1382D52}"/>
                  </a:ext>
                </a:extLst>
              </p:cNvPr>
              <p:cNvSpPr txBox="1"/>
              <p:nvPr/>
            </p:nvSpPr>
            <p:spPr>
              <a:xfrm>
                <a:off x="1653738" y="2624080"/>
                <a:ext cx="18206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E45546B-6B22-4463-8703-F514F1382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738" y="2624080"/>
                <a:ext cx="182063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7D6E13-C234-4AE7-9FBE-A4A4CA28364A}"/>
                  </a:ext>
                </a:extLst>
              </p:cNvPr>
              <p:cNvSpPr txBox="1"/>
              <p:nvPr/>
            </p:nvSpPr>
            <p:spPr>
              <a:xfrm>
                <a:off x="1129816" y="3147300"/>
                <a:ext cx="4204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&amp;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7D6E13-C234-4AE7-9FBE-A4A4CA283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816" y="3147300"/>
                <a:ext cx="42049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67C7B0C-C554-4E05-B836-9836C9D0FE71}"/>
                  </a:ext>
                </a:extLst>
              </p:cNvPr>
              <p:cNvSpPr txBox="1"/>
              <p:nvPr/>
            </p:nvSpPr>
            <p:spPr>
              <a:xfrm>
                <a:off x="1653738" y="3141883"/>
                <a:ext cx="21145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67C7B0C-C554-4E05-B836-9836C9D0F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738" y="3141883"/>
                <a:ext cx="21145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826201-3575-4A13-999E-0C261B381B91}"/>
                  </a:ext>
                </a:extLst>
              </p:cNvPr>
              <p:cNvSpPr txBox="1"/>
              <p:nvPr/>
            </p:nvSpPr>
            <p:spPr>
              <a:xfrm>
                <a:off x="1128645" y="4026509"/>
                <a:ext cx="4708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826201-3575-4A13-999E-0C261B381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645" y="4026509"/>
                <a:ext cx="47080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316388-18FC-43BB-B872-972DD169FC4A}"/>
                  </a:ext>
                </a:extLst>
              </p:cNvPr>
              <p:cNvSpPr txBox="1"/>
              <p:nvPr/>
            </p:nvSpPr>
            <p:spPr>
              <a:xfrm>
                <a:off x="1872536" y="3797556"/>
                <a:ext cx="24601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4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316388-18FC-43BB-B872-972DD169F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536" y="3797556"/>
                <a:ext cx="246014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3641A4-AC65-43A1-9882-639D0A337161}"/>
                  </a:ext>
                </a:extLst>
              </p:cNvPr>
              <p:cNvSpPr txBox="1"/>
              <p:nvPr/>
            </p:nvSpPr>
            <p:spPr>
              <a:xfrm>
                <a:off x="2045332" y="4320776"/>
                <a:ext cx="21145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3641A4-AC65-43A1-9882-639D0A337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332" y="4320776"/>
                <a:ext cx="211455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F3B856D-F69F-4EB6-B13D-5232CE5A56FC}"/>
                  </a:ext>
                </a:extLst>
              </p:cNvPr>
              <p:cNvSpPr txBox="1"/>
              <p:nvPr/>
            </p:nvSpPr>
            <p:spPr>
              <a:xfrm>
                <a:off x="1524943" y="4320776"/>
                <a:ext cx="4154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F3B856D-F69F-4EB6-B13D-5232CE5A5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943" y="4320776"/>
                <a:ext cx="41546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8EEF1BF-7858-4572-BBC0-07B8C402E2A8}"/>
              </a:ext>
            </a:extLst>
          </p:cNvPr>
          <p:cNvCxnSpPr>
            <a:cxnSpLocks/>
          </p:cNvCxnSpPr>
          <p:nvPr/>
        </p:nvCxnSpPr>
        <p:spPr>
          <a:xfrm>
            <a:off x="1877456" y="4992534"/>
            <a:ext cx="1970314" cy="0"/>
          </a:xfrm>
          <a:prstGeom prst="line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 w="38100">
            <a:solidFill>
              <a:srgbClr val="002060"/>
            </a:solidFill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CED3B4-BBAD-4C5C-8853-273532C464E4}"/>
                  </a:ext>
                </a:extLst>
              </p:cNvPr>
              <p:cNvSpPr txBox="1"/>
              <p:nvPr/>
            </p:nvSpPr>
            <p:spPr>
              <a:xfrm>
                <a:off x="1872536" y="5015512"/>
                <a:ext cx="527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5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7CED3B4-BBAD-4C5C-8853-273532C46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536" y="5015512"/>
                <a:ext cx="52776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C773EF-1958-4EAD-9A71-33159377A53E}"/>
              </a:ext>
            </a:extLst>
          </p:cNvPr>
          <p:cNvCxnSpPr>
            <a:cxnSpLocks/>
          </p:cNvCxnSpPr>
          <p:nvPr/>
        </p:nvCxnSpPr>
        <p:spPr>
          <a:xfrm flipH="1">
            <a:off x="2707644" y="3930929"/>
            <a:ext cx="483273" cy="3094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9864FE4-5015-4681-B2CC-130AD6AE2DA0}"/>
              </a:ext>
            </a:extLst>
          </p:cNvPr>
          <p:cNvCxnSpPr>
            <a:cxnSpLocks/>
          </p:cNvCxnSpPr>
          <p:nvPr/>
        </p:nvCxnSpPr>
        <p:spPr>
          <a:xfrm flipH="1">
            <a:off x="2698752" y="4458680"/>
            <a:ext cx="483273" cy="3094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11D4CC-3354-4AFC-B1E0-04B53729436B}"/>
                  </a:ext>
                </a:extLst>
              </p:cNvPr>
              <p:cNvSpPr txBox="1"/>
              <p:nvPr/>
            </p:nvSpPr>
            <p:spPr>
              <a:xfrm>
                <a:off x="3102607" y="5015512"/>
                <a:ext cx="7451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11D4CC-3354-4AFC-B1E0-04B537294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607" y="5015512"/>
                <a:ext cx="74516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8FAD71-A0E8-40BB-9ABA-0C5FCD3A4461}"/>
                  </a:ext>
                </a:extLst>
              </p:cNvPr>
              <p:cNvSpPr txBox="1"/>
              <p:nvPr/>
            </p:nvSpPr>
            <p:spPr>
              <a:xfrm>
                <a:off x="1909252" y="5515754"/>
                <a:ext cx="1579000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5 </m:t>
                          </m:r>
                        </m:den>
                      </m:f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18FAD71-A0E8-40BB-9ABA-0C5FCD3A4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252" y="5515754"/>
                <a:ext cx="1579000" cy="9017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3E5266-5020-4446-9DDB-C4D63C8BC829}"/>
                  </a:ext>
                </a:extLst>
              </p:cNvPr>
              <p:cNvSpPr txBox="1"/>
              <p:nvPr/>
            </p:nvSpPr>
            <p:spPr>
              <a:xfrm>
                <a:off x="7671127" y="2585269"/>
                <a:ext cx="18206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3E5266-5020-4446-9DDB-C4D63C8BC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127" y="2585269"/>
                <a:ext cx="1820636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2A952F-5BB4-467E-94A6-A33EDDBCFD5F}"/>
                  </a:ext>
                </a:extLst>
              </p:cNvPr>
              <p:cNvSpPr txBox="1"/>
              <p:nvPr/>
            </p:nvSpPr>
            <p:spPr>
              <a:xfrm>
                <a:off x="7257719" y="3071322"/>
                <a:ext cx="229144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C2A952F-5BB4-467E-94A6-A33EDDBCF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719" y="3071322"/>
                <a:ext cx="2291443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ACFC82-F520-4226-A991-697605FA3205}"/>
                  </a:ext>
                </a:extLst>
              </p:cNvPr>
              <p:cNvSpPr txBox="1"/>
              <p:nvPr/>
            </p:nvSpPr>
            <p:spPr>
              <a:xfrm>
                <a:off x="2953310" y="5511983"/>
                <a:ext cx="518131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5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4ACFC82-F520-4226-A991-697605FA3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310" y="5511983"/>
                <a:ext cx="518131" cy="90178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2AB9A1-3695-41B2-8EFA-469D2606CCDB}"/>
                  </a:ext>
                </a:extLst>
              </p:cNvPr>
              <p:cNvSpPr txBox="1"/>
              <p:nvPr/>
            </p:nvSpPr>
            <p:spPr>
              <a:xfrm>
                <a:off x="7936262" y="4510996"/>
                <a:ext cx="2219471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6</m:t>
                              </m: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5 </m:t>
                              </m:r>
                            </m:den>
                          </m:f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C2AB9A1-3695-41B2-8EFA-469D2606C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262" y="4510996"/>
                <a:ext cx="2219471" cy="106048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641116A-3F4D-4156-AB1B-52A6CFC2B6F5}"/>
                  </a:ext>
                </a:extLst>
              </p:cNvPr>
              <p:cNvSpPr txBox="1"/>
              <p:nvPr/>
            </p:nvSpPr>
            <p:spPr>
              <a:xfrm>
                <a:off x="7298609" y="5519816"/>
                <a:ext cx="1820636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5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641116A-3F4D-4156-AB1B-52A6CFC2B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609" y="5519816"/>
                <a:ext cx="1820636" cy="90178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E5995EF0-2C08-4013-B5BA-D7DCA82F4FDB}"/>
              </a:ext>
            </a:extLst>
          </p:cNvPr>
          <p:cNvSpPr/>
          <p:nvPr/>
        </p:nvSpPr>
        <p:spPr>
          <a:xfrm>
            <a:off x="2332971" y="5552904"/>
            <a:ext cx="1141253" cy="852299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AB1C9A5-DAA4-4885-B811-EA8DD48B4012}"/>
              </a:ext>
            </a:extLst>
          </p:cNvPr>
          <p:cNvSpPr/>
          <p:nvPr/>
        </p:nvSpPr>
        <p:spPr>
          <a:xfrm>
            <a:off x="7729122" y="5576828"/>
            <a:ext cx="1152666" cy="843860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id="{AFC32900-D1E4-405C-B8DA-46C257C11F92}"/>
              </a:ext>
            </a:extLst>
          </p:cNvPr>
          <p:cNvSpPr>
            <a:spLocks/>
          </p:cNvSpPr>
          <p:nvPr/>
        </p:nvSpPr>
        <p:spPr bwMode="auto">
          <a:xfrm>
            <a:off x="6385917" y="2643166"/>
            <a:ext cx="45719" cy="3854547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9CEC440-96A7-470E-9576-AE946FA7486F}"/>
                  </a:ext>
                </a:extLst>
              </p:cNvPr>
              <p:cNvSpPr/>
              <p:nvPr/>
            </p:nvSpPr>
            <p:spPr>
              <a:xfrm>
                <a:off x="3471441" y="2604491"/>
                <a:ext cx="18403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9CEC440-96A7-470E-9576-AE946FA748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441" y="2604491"/>
                <a:ext cx="1840344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CB73C44-0E72-4998-9421-76C5AB14330C}"/>
                  </a:ext>
                </a:extLst>
              </p:cNvPr>
              <p:cNvSpPr/>
              <p:nvPr/>
            </p:nvSpPr>
            <p:spPr>
              <a:xfrm>
                <a:off x="3474224" y="3148969"/>
                <a:ext cx="18403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CB73C44-0E72-4998-9421-76C5AB1433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224" y="3148969"/>
                <a:ext cx="1840344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87315F1-4749-42CD-A8DD-349F1C50EBF4}"/>
                  </a:ext>
                </a:extLst>
              </p:cNvPr>
              <p:cNvSpPr/>
              <p:nvPr/>
            </p:nvSpPr>
            <p:spPr>
              <a:xfrm>
                <a:off x="4020306" y="3834568"/>
                <a:ext cx="205938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87315F1-4749-42CD-A8DD-349F1C50E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306" y="3834568"/>
                <a:ext cx="205938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86DD885-CCD6-4937-A0AD-E5C970A9026C}"/>
                  </a:ext>
                </a:extLst>
              </p:cNvPr>
              <p:cNvSpPr/>
              <p:nvPr/>
            </p:nvSpPr>
            <p:spPr>
              <a:xfrm>
                <a:off x="4023090" y="4379046"/>
                <a:ext cx="18403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86DD885-CCD6-4937-A0AD-E5C970A902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090" y="4379046"/>
                <a:ext cx="1840344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4C2E691C-03D6-4265-915D-303F50CBF408}"/>
              </a:ext>
            </a:extLst>
          </p:cNvPr>
          <p:cNvSpPr/>
          <p:nvPr/>
        </p:nvSpPr>
        <p:spPr>
          <a:xfrm>
            <a:off x="7256605" y="2741410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FA59F3B-299D-4B4E-BF0C-BFA8F3654E00}"/>
                  </a:ext>
                </a:extLst>
              </p:cNvPr>
              <p:cNvSpPr txBox="1"/>
              <p:nvPr/>
            </p:nvSpPr>
            <p:spPr>
              <a:xfrm>
                <a:off x="3034146" y="1043922"/>
                <a:ext cx="32373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</a:rPr>
                        <m:t>stationary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</a:rPr>
                        <m:t>point</m:t>
                      </m:r>
                    </m:oMath>
                  </m:oMathPara>
                </a14:m>
                <a:endParaRPr lang="en-IN" dirty="0">
                  <a:latin typeface="+mj-lt"/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FA59F3B-299D-4B4E-BF0C-BFA8F3654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146" y="1043922"/>
                <a:ext cx="3237345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025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5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10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00138 L 0.23763 -0.00138 C 0.34414 -0.00138 0.47565 -0.07754 0.47565 -0.13865 L 0.47565 -0.27592 " pathEditMode="relative" rAng="0" ptsTypes="AAAA">
                                      <p:cBhvr>
                                        <p:cTn id="13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76" y="-1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3" grpId="0"/>
      <p:bldP spid="34" grpId="0"/>
      <p:bldP spid="36" grpId="0"/>
      <p:bldP spid="38" grpId="0"/>
      <p:bldP spid="40" grpId="0"/>
      <p:bldP spid="42" grpId="0"/>
      <p:bldP spid="8" grpId="0"/>
      <p:bldP spid="46" grpId="0"/>
      <p:bldP spid="10" grpId="0"/>
      <p:bldP spid="11" grpId="0"/>
      <p:bldP spid="15" grpId="0"/>
      <p:bldP spid="54" grpId="0"/>
      <p:bldP spid="19" grpId="0"/>
      <p:bldP spid="22" grpId="0"/>
      <p:bldP spid="26" grpId="0"/>
      <p:bldP spid="13" grpId="0"/>
      <p:bldP spid="14" grpId="0"/>
      <p:bldP spid="41" grpId="0"/>
      <p:bldP spid="41" grpId="1"/>
      <p:bldP spid="25" grpId="0"/>
      <p:bldP spid="44" grpId="0"/>
      <p:bldP spid="45" grpId="0" animBg="1"/>
      <p:bldP spid="48" grpId="0" animBg="1"/>
      <p:bldP spid="31" grpId="0" build="p" animBg="1"/>
      <p:bldP spid="32" grpId="0"/>
      <p:bldP spid="35" grpId="0"/>
      <p:bldP spid="37" grpId="0"/>
      <p:bldP spid="43" grpId="0"/>
      <p:bldP spid="47" grpId="0" animBg="1"/>
      <p:bldP spid="5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Local Extreme Values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308E2C-D7BA-458A-8362-4FF83D35D150}"/>
              </a:ext>
            </a:extLst>
          </p:cNvPr>
          <p:cNvSpPr txBox="1">
            <a:spLocks/>
          </p:cNvSpPr>
          <p:nvPr/>
        </p:nvSpPr>
        <p:spPr>
          <a:xfrm>
            <a:off x="209567" y="869020"/>
            <a:ext cx="2753178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37C77AD-2AE2-4FCB-98A5-7276D9E8A6A0}"/>
              </a:ext>
            </a:extLst>
          </p:cNvPr>
          <p:cNvSpPr/>
          <p:nvPr/>
        </p:nvSpPr>
        <p:spPr>
          <a:xfrm>
            <a:off x="868805" y="1408532"/>
            <a:ext cx="37705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i="0" dirty="0">
                <a:solidFill>
                  <a:srgbClr val="212121"/>
                </a:solidFill>
                <a:latin typeface="+mj-lt"/>
                <a:ea typeface="Cambria Math" panose="02040503050406030204" pitchFamily="18" charset="0"/>
              </a:rPr>
              <a:t>Hence, stationary point is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0D02A07-4F93-411C-94F2-2CEC9D91AB4D}"/>
                  </a:ext>
                </a:extLst>
              </p:cNvPr>
              <p:cNvSpPr txBox="1"/>
              <p:nvPr/>
            </p:nvSpPr>
            <p:spPr>
              <a:xfrm>
                <a:off x="869967" y="2373916"/>
                <a:ext cx="48792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Cambria Math" panose="02040503050406030204" pitchFamily="18" charset="0"/>
                  </a:rPr>
                  <a:t>Here</a:t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=2, 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 &amp; 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=−2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0D02A07-4F93-411C-94F2-2CEC9D91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67" y="2373916"/>
                <a:ext cx="4879256" cy="523220"/>
              </a:xfrm>
              <a:prstGeom prst="rect">
                <a:avLst/>
              </a:prstGeom>
              <a:blipFill>
                <a:blip r:embed="rId2"/>
                <a:stretch>
                  <a:fillRect l="-2625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B7CDA60-D3EA-4E8B-A8FA-163F70074539}"/>
                  </a:ext>
                </a:extLst>
              </p:cNvPr>
              <p:cNvSpPr txBox="1"/>
              <p:nvPr/>
            </p:nvSpPr>
            <p:spPr>
              <a:xfrm>
                <a:off x="849788" y="3043804"/>
                <a:ext cx="6160389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=2,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 &amp;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5 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5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B7CDA60-D3EA-4E8B-A8FA-163F70074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88" y="3043804"/>
                <a:ext cx="6160389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60E34B7-6702-4226-AF60-21540FC9E34D}"/>
                  </a:ext>
                </a:extLst>
              </p:cNvPr>
              <p:cNvSpPr txBox="1"/>
              <p:nvPr/>
            </p:nvSpPr>
            <p:spPr>
              <a:xfrm>
                <a:off x="869967" y="4183299"/>
                <a:ext cx="52864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rt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s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e>
                      </m:d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−2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60E34B7-6702-4226-AF60-21540FC9E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67" y="4183299"/>
                <a:ext cx="528648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B943A1A-461A-43D1-9ED3-BA29BB82671A}"/>
                  </a:ext>
                </a:extLst>
              </p:cNvPr>
              <p:cNvSpPr txBox="1"/>
              <p:nvPr/>
            </p:nvSpPr>
            <p:spPr>
              <a:xfrm>
                <a:off x="5471937" y="4188347"/>
                <a:ext cx="16864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=−4−1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B943A1A-461A-43D1-9ED3-BA29BB826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937" y="4188347"/>
                <a:ext cx="16864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9797689-0586-46B0-9CDD-4CD2E1377C0C}"/>
                  </a:ext>
                </a:extLst>
              </p:cNvPr>
              <p:cNvSpPr txBox="1"/>
              <p:nvPr/>
            </p:nvSpPr>
            <p:spPr>
              <a:xfrm>
                <a:off x="7010178" y="4188347"/>
                <a:ext cx="12101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=−5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9797689-0586-46B0-9CDD-4CD2E1377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178" y="4188347"/>
                <a:ext cx="12101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A9D38F3-A098-448D-B717-8B2F22F71CEB}"/>
                  </a:ext>
                </a:extLst>
              </p:cNvPr>
              <p:cNvSpPr txBox="1"/>
              <p:nvPr/>
            </p:nvSpPr>
            <p:spPr>
              <a:xfrm>
                <a:off x="868805" y="4798678"/>
                <a:ext cx="23546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rt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s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A9D38F3-A098-448D-B717-8B2F22F71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05" y="4798678"/>
                <a:ext cx="23546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27407BE-9A6B-4524-B5E4-831868E13F19}"/>
                  </a:ext>
                </a:extLst>
              </p:cNvPr>
              <p:cNvSpPr/>
              <p:nvPr/>
            </p:nvSpPr>
            <p:spPr>
              <a:xfrm>
                <a:off x="849789" y="5338302"/>
                <a:ext cx="4257713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5 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5 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saddle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point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212121"/>
                          </a:solidFill>
                        </a:rPr>
                        <m:t>.</m:t>
                      </m:r>
                    </m:oMath>
                  </m:oMathPara>
                </a14:m>
                <a:endParaRPr lang="en-IN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27407BE-9A6B-4524-B5E4-831868E13F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89" y="5338302"/>
                <a:ext cx="4257713" cy="1060483"/>
              </a:xfrm>
              <a:prstGeom prst="rect">
                <a:avLst/>
              </a:prstGeom>
              <a:blipFill>
                <a:blip r:embed="rId9"/>
                <a:stretch>
                  <a:fillRect r="-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ectangle 62">
            <a:extLst>
              <a:ext uri="{FF2B5EF4-FFF2-40B4-BE49-F238E27FC236}">
                <a16:creationId xmlns:a16="http://schemas.microsoft.com/office/drawing/2014/main" id="{78E35084-4F0F-443D-A631-7547748DE095}"/>
              </a:ext>
            </a:extLst>
          </p:cNvPr>
          <p:cNvSpPr/>
          <p:nvPr/>
        </p:nvSpPr>
        <p:spPr>
          <a:xfrm>
            <a:off x="1375657" y="5383252"/>
            <a:ext cx="3729125" cy="989492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6D049B-B0AD-46ED-9B28-CEA821E14E48}"/>
                  </a:ext>
                </a:extLst>
              </p:cNvPr>
              <p:cNvSpPr txBox="1"/>
              <p:nvPr/>
            </p:nvSpPr>
            <p:spPr>
              <a:xfrm>
                <a:off x="4497666" y="1149283"/>
                <a:ext cx="1670957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5 </m:t>
                              </m:r>
                            </m:den>
                          </m:f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5 </m:t>
                              </m:r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m:t>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6D049B-B0AD-46ED-9B28-CEA821E14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666" y="1149283"/>
                <a:ext cx="1670957" cy="10604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93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2" grpId="0"/>
      <p:bldP spid="53" grpId="0"/>
      <p:bldP spid="55" grpId="0"/>
      <p:bldP spid="57" grpId="0"/>
      <p:bldP spid="58" grpId="0"/>
      <p:bldP spid="59" grpId="0"/>
      <p:bldP spid="61" grpId="0"/>
      <p:bldP spid="62" grpId="0"/>
      <p:bldP spid="63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Local Extreme Values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308E2C-D7BA-458A-8362-4FF83D35D150}"/>
              </a:ext>
            </a:extLst>
          </p:cNvPr>
          <p:cNvSpPr txBox="1">
            <a:spLocks/>
          </p:cNvSpPr>
          <p:nvPr/>
        </p:nvSpPr>
        <p:spPr>
          <a:xfrm>
            <a:off x="131180" y="2506182"/>
            <a:ext cx="1420529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3B4B1C-4A94-45EA-9ECF-4B2AC333EBE0}"/>
              </a:ext>
            </a:extLst>
          </p:cNvPr>
          <p:cNvSpPr txBox="1">
            <a:spLocks/>
          </p:cNvSpPr>
          <p:nvPr/>
        </p:nvSpPr>
        <p:spPr>
          <a:xfrm>
            <a:off x="131180" y="988862"/>
            <a:ext cx="1729893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8: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A8997F-AA12-4303-AB7D-75D4A82EC6DC}"/>
              </a:ext>
            </a:extLst>
          </p:cNvPr>
          <p:cNvSpPr/>
          <p:nvPr/>
        </p:nvSpPr>
        <p:spPr>
          <a:xfrm>
            <a:off x="1861073" y="955791"/>
            <a:ext cx="10582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For what values of the constant </a:t>
            </a:r>
            <a:r>
              <a:rPr lang="en-US" sz="2800" b="0" i="0" dirty="0">
                <a:solidFill>
                  <a:srgbClr val="0070C0"/>
                </a:solidFill>
                <a:latin typeface="+mj-lt"/>
                <a:ea typeface="Cambria Math" panose="02040503050406030204" pitchFamily="18" charset="0"/>
              </a:rPr>
              <a:t>k</a:t>
            </a:r>
            <a:r>
              <a:rPr lang="en-US" sz="2800" b="0" i="0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 does the second derivative test</a:t>
            </a:r>
            <a:r>
              <a:rPr lang="en-US" sz="2800" b="0" i="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65BDEAA-D000-45FB-9015-628D172B47FE}"/>
                  </a:ext>
                </a:extLst>
              </p:cNvPr>
              <p:cNvSpPr txBox="1"/>
              <p:nvPr/>
            </p:nvSpPr>
            <p:spPr>
              <a:xfrm>
                <a:off x="1551709" y="2454527"/>
                <a:ext cx="46485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Cambria Math" panose="02040503050406030204" pitchFamily="18" charset="0"/>
                    <a:cs typeface="+mn-cs"/>
                  </a:rPr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y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kxy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65BDEAA-D000-45FB-9015-628D172B4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09" y="2454527"/>
                <a:ext cx="4648577" cy="523220"/>
              </a:xfrm>
              <a:prstGeom prst="rect">
                <a:avLst/>
              </a:prstGeom>
              <a:blipFill>
                <a:blip r:embed="rId2"/>
                <a:stretch>
                  <a:fillRect l="-2756" t="-11765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B6D3DEB-4D3F-46C3-8EBD-C14B82C2D0BC}"/>
                  </a:ext>
                </a:extLst>
              </p:cNvPr>
              <p:cNvSpPr/>
              <p:nvPr/>
            </p:nvSpPr>
            <p:spPr>
              <a:xfrm>
                <a:off x="1534294" y="3629723"/>
                <a:ext cx="14342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B6D3DEB-4D3F-46C3-8EBD-C14B82C2D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294" y="3629723"/>
                <a:ext cx="143423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ABC1E7E-4585-40E4-B004-7A23223E0024}"/>
                  </a:ext>
                </a:extLst>
              </p:cNvPr>
              <p:cNvSpPr/>
              <p:nvPr/>
            </p:nvSpPr>
            <p:spPr>
              <a:xfrm>
                <a:off x="601154" y="3388822"/>
                <a:ext cx="1164486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ABC1E7E-4585-40E4-B004-7A23223E0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54" y="3388822"/>
                <a:ext cx="1164486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BC38ED2-5A1B-4F3D-AC16-684CA8305BAC}"/>
                  </a:ext>
                </a:extLst>
              </p:cNvPr>
              <p:cNvSpPr/>
              <p:nvPr/>
            </p:nvSpPr>
            <p:spPr>
              <a:xfrm>
                <a:off x="595252" y="4716914"/>
                <a:ext cx="1172500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BC38ED2-5A1B-4F3D-AC16-684CA8305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52" y="4716914"/>
                <a:ext cx="1172500" cy="9855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821CCB4-DFDF-4DA9-BD4A-07CBBF435C7F}"/>
                  </a:ext>
                </a:extLst>
              </p:cNvPr>
              <p:cNvSpPr/>
              <p:nvPr/>
            </p:nvSpPr>
            <p:spPr>
              <a:xfrm>
                <a:off x="1533200" y="4957625"/>
                <a:ext cx="14342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kx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821CCB4-DFDF-4DA9-BD4A-07CBBF435C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200" y="4957625"/>
                <a:ext cx="143423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Arrow: Right 85">
            <a:extLst>
              <a:ext uri="{FF2B5EF4-FFF2-40B4-BE49-F238E27FC236}">
                <a16:creationId xmlns:a16="http://schemas.microsoft.com/office/drawing/2014/main" id="{045C5867-13BC-4ED9-A654-811DB58101A5}"/>
              </a:ext>
            </a:extLst>
          </p:cNvPr>
          <p:cNvSpPr/>
          <p:nvPr/>
        </p:nvSpPr>
        <p:spPr>
          <a:xfrm>
            <a:off x="147491" y="3766642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8A3D4B10-DD12-41AC-A63A-040425686E49}"/>
              </a:ext>
            </a:extLst>
          </p:cNvPr>
          <p:cNvSpPr/>
          <p:nvPr/>
        </p:nvSpPr>
        <p:spPr>
          <a:xfrm>
            <a:off x="152332" y="5094544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568E569F-2F2D-4AD0-BEBA-CD1069846D4C}"/>
                  </a:ext>
                </a:extLst>
              </p:cNvPr>
              <p:cNvSpPr/>
              <p:nvPr/>
            </p:nvSpPr>
            <p:spPr>
              <a:xfrm>
                <a:off x="4424732" y="2926092"/>
                <a:ext cx="1588109" cy="9569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568E569F-2F2D-4AD0-BEBA-CD1069846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732" y="2926092"/>
                <a:ext cx="1588109" cy="9569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Arrow: Right 88">
            <a:extLst>
              <a:ext uri="{FF2B5EF4-FFF2-40B4-BE49-F238E27FC236}">
                <a16:creationId xmlns:a16="http://schemas.microsoft.com/office/drawing/2014/main" id="{C323CB36-14ED-44BF-9CDC-7A000471E1A0}"/>
              </a:ext>
            </a:extLst>
          </p:cNvPr>
          <p:cNvSpPr/>
          <p:nvPr/>
        </p:nvSpPr>
        <p:spPr>
          <a:xfrm>
            <a:off x="4033145" y="3372654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EBF940C-19CD-49DD-8CD3-5F5DD3737372}"/>
                  </a:ext>
                </a:extLst>
              </p:cNvPr>
              <p:cNvSpPr/>
              <p:nvPr/>
            </p:nvSpPr>
            <p:spPr>
              <a:xfrm>
                <a:off x="1537333" y="3631626"/>
                <a:ext cx="14342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EBF940C-19CD-49DD-8CD3-5F5DD3737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333" y="3631626"/>
                <a:ext cx="143423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8809E30-BF0F-4DB0-8A96-5FA91A109506}"/>
                  </a:ext>
                </a:extLst>
              </p:cNvPr>
              <p:cNvSpPr/>
              <p:nvPr/>
            </p:nvSpPr>
            <p:spPr>
              <a:xfrm>
                <a:off x="1541430" y="4958494"/>
                <a:ext cx="14342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kx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8809E30-BF0F-4DB0-8A96-5FA91A1095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430" y="4958494"/>
                <a:ext cx="143423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28503C3-81DC-4F75-BBBF-2CE369B24BBF}"/>
                  </a:ext>
                </a:extLst>
              </p:cNvPr>
              <p:cNvSpPr/>
              <p:nvPr/>
            </p:nvSpPr>
            <p:spPr>
              <a:xfrm>
                <a:off x="1540424" y="4964631"/>
                <a:ext cx="14342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kx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28503C3-81DC-4F75-BBBF-2CE369B24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24" y="4964631"/>
                <a:ext cx="143423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5EB69B96-2A91-46F2-AF6F-B659C519F1B4}"/>
                  </a:ext>
                </a:extLst>
              </p:cNvPr>
              <p:cNvSpPr/>
              <p:nvPr/>
            </p:nvSpPr>
            <p:spPr>
              <a:xfrm>
                <a:off x="5829761" y="2926092"/>
                <a:ext cx="2166939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5EB69B96-2A91-46F2-AF6F-B659C519F1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761" y="2926092"/>
                <a:ext cx="2166939" cy="10604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0D93CF3-4018-4AA0-928D-8B2235008BF3}"/>
                  </a:ext>
                </a:extLst>
              </p:cNvPr>
              <p:cNvSpPr/>
              <p:nvPr/>
            </p:nvSpPr>
            <p:spPr>
              <a:xfrm>
                <a:off x="7830053" y="2971425"/>
                <a:ext cx="2700546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0D93CF3-4018-4AA0-928D-8B2235008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053" y="2971425"/>
                <a:ext cx="2700546" cy="91159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6805676-B885-454C-9A4E-A26CCDD262CA}"/>
                  </a:ext>
                </a:extLst>
              </p:cNvPr>
              <p:cNvSpPr/>
              <p:nvPr/>
            </p:nvSpPr>
            <p:spPr>
              <a:xfrm>
                <a:off x="10332000" y="3194723"/>
                <a:ext cx="8326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6805676-B885-454C-9A4E-A26CCDD26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2000" y="3194723"/>
                <a:ext cx="83266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FE24ADE7-C48F-4511-A8F2-42774A622B59}"/>
                  </a:ext>
                </a:extLst>
              </p:cNvPr>
              <p:cNvSpPr/>
              <p:nvPr/>
            </p:nvSpPr>
            <p:spPr>
              <a:xfrm>
                <a:off x="4432154" y="4209262"/>
                <a:ext cx="1768132" cy="10305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FE24ADE7-C48F-4511-A8F2-42774A622B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154" y="4209262"/>
                <a:ext cx="1768132" cy="103053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Arrow: Right 96">
            <a:extLst>
              <a:ext uri="{FF2B5EF4-FFF2-40B4-BE49-F238E27FC236}">
                <a16:creationId xmlns:a16="http://schemas.microsoft.com/office/drawing/2014/main" id="{DE440C68-BBD0-45DC-92A2-EF6499D1FC29}"/>
              </a:ext>
            </a:extLst>
          </p:cNvPr>
          <p:cNvSpPr/>
          <p:nvPr/>
        </p:nvSpPr>
        <p:spPr>
          <a:xfrm>
            <a:off x="4040567" y="4655824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35F602D-C30D-4659-BA65-4D9A1467EA2C}"/>
                  </a:ext>
                </a:extLst>
              </p:cNvPr>
              <p:cNvSpPr/>
              <p:nvPr/>
            </p:nvSpPr>
            <p:spPr>
              <a:xfrm>
                <a:off x="6060749" y="4209262"/>
                <a:ext cx="2166939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35F602D-C30D-4659-BA65-4D9A1467EA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749" y="4209262"/>
                <a:ext cx="2166939" cy="10604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7863C24-FEDD-4C1E-9759-17BD4491EE97}"/>
                  </a:ext>
                </a:extLst>
              </p:cNvPr>
              <p:cNvSpPr/>
              <p:nvPr/>
            </p:nvSpPr>
            <p:spPr>
              <a:xfrm>
                <a:off x="7968992" y="4251528"/>
                <a:ext cx="2700546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7863C24-FEDD-4C1E-9759-17BD4491EE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992" y="4251528"/>
                <a:ext cx="2700546" cy="91159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68B8F32-7DCC-437A-9EBD-1E820408A3F6}"/>
                  </a:ext>
                </a:extLst>
              </p:cNvPr>
              <p:cNvSpPr/>
              <p:nvPr/>
            </p:nvSpPr>
            <p:spPr>
              <a:xfrm>
                <a:off x="10496382" y="4471396"/>
                <a:ext cx="821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68B8F32-7DCC-437A-9EBD-1E820408A3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382" y="4471396"/>
                <a:ext cx="821443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6D601C9-D969-44F9-A108-8770CEAD3036}"/>
                  </a:ext>
                </a:extLst>
              </p:cNvPr>
              <p:cNvSpPr/>
              <p:nvPr/>
            </p:nvSpPr>
            <p:spPr>
              <a:xfrm>
                <a:off x="4459862" y="5479439"/>
                <a:ext cx="1588109" cy="1030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E6D601C9-D969-44F9-A108-8770CEAD3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862" y="5479439"/>
                <a:ext cx="1588109" cy="103092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Arrow: Right 101">
            <a:extLst>
              <a:ext uri="{FF2B5EF4-FFF2-40B4-BE49-F238E27FC236}">
                <a16:creationId xmlns:a16="http://schemas.microsoft.com/office/drawing/2014/main" id="{5ACB5E18-1305-4C7D-9F0C-4831F7444ECA}"/>
              </a:ext>
            </a:extLst>
          </p:cNvPr>
          <p:cNvSpPr/>
          <p:nvPr/>
        </p:nvSpPr>
        <p:spPr>
          <a:xfrm>
            <a:off x="4068275" y="5926001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97A4CCF-B3C9-4E46-BFE5-513E5DF8CF44}"/>
                  </a:ext>
                </a:extLst>
              </p:cNvPr>
              <p:cNvSpPr/>
              <p:nvPr/>
            </p:nvSpPr>
            <p:spPr>
              <a:xfrm>
                <a:off x="5864891" y="5479439"/>
                <a:ext cx="2174954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97A4CCF-B3C9-4E46-BFE5-513E5DF8C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891" y="5479439"/>
                <a:ext cx="2174954" cy="106048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BFB5E3C1-3471-4354-B1E4-747335F2FFE2}"/>
                  </a:ext>
                </a:extLst>
              </p:cNvPr>
              <p:cNvSpPr/>
              <p:nvPr/>
            </p:nvSpPr>
            <p:spPr>
              <a:xfrm>
                <a:off x="7865183" y="5524772"/>
                <a:ext cx="2708562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BFB5E3C1-3471-4354-B1E4-747335F2F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183" y="5524772"/>
                <a:ext cx="2708562" cy="98559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A208B039-45BE-4C39-A433-F226C12D5AE9}"/>
                  </a:ext>
                </a:extLst>
              </p:cNvPr>
              <p:cNvSpPr/>
              <p:nvPr/>
            </p:nvSpPr>
            <p:spPr>
              <a:xfrm>
                <a:off x="10332000" y="5748070"/>
                <a:ext cx="8326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A208B039-45BE-4C39-A433-F226C12D5A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2000" y="5748070"/>
                <a:ext cx="832664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B4DA5D-5992-4843-B3BA-4CAE16213461}"/>
                  </a:ext>
                </a:extLst>
              </p:cNvPr>
              <p:cNvSpPr txBox="1"/>
              <p:nvPr/>
            </p:nvSpPr>
            <p:spPr>
              <a:xfrm>
                <a:off x="1861072" y="1398888"/>
                <a:ext cx="99522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Cambria Math" panose="02040503050406030204" pitchFamily="18" charset="0"/>
                    <a:cs typeface="+mn-cs"/>
                  </a:rPr>
                  <a:t>guarantee that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y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x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kxy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y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</a:t>
                </a:r>
                <a:r>
                  <a:rPr lang="en-US" sz="2800" dirty="0">
                    <a:solidFill>
                      <a:srgbClr val="212121"/>
                    </a:solidFill>
                    <a:latin typeface="+mj-lt"/>
                    <a:ea typeface="Cambria Math" panose="02040503050406030204" pitchFamily="18" charset="0"/>
                  </a:rPr>
                  <a:t>will have a </a:t>
                </a:r>
                <a:r>
                  <a:rPr lang="en-US" sz="2800" dirty="0">
                    <a:solidFill>
                      <a:srgbClr val="0070C0"/>
                    </a:solidFill>
                    <a:latin typeface="+mj-lt"/>
                    <a:ea typeface="Cambria Math" panose="02040503050406030204" pitchFamily="18" charset="0"/>
                  </a:rPr>
                  <a:t>saddle point</a:t>
                </a:r>
                <a:r>
                  <a:rPr lang="en-US" sz="2800" dirty="0">
                    <a:solidFill>
                      <a:srgbClr val="212121"/>
                    </a:solidFill>
                    <a:latin typeface="+mj-lt"/>
                    <a:ea typeface="Cambria Math" panose="02040503050406030204" pitchFamily="18" charset="0"/>
                  </a:rPr>
                  <a:t> at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4B4DA5D-5992-4843-B3BA-4CAE16213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72" y="1398888"/>
                <a:ext cx="9952233" cy="523220"/>
              </a:xfrm>
              <a:prstGeom prst="rect">
                <a:avLst/>
              </a:prstGeom>
              <a:blipFill>
                <a:blip r:embed="rId23"/>
                <a:stretch>
                  <a:fillRect l="-1225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77A6F4-7D4E-427C-81F6-2BE8CA9C5C8A}"/>
                  </a:ext>
                </a:extLst>
              </p:cNvPr>
              <p:cNvSpPr txBox="1"/>
              <p:nvPr/>
            </p:nvSpPr>
            <p:spPr>
              <a:xfrm>
                <a:off x="1861071" y="1877931"/>
                <a:ext cx="62437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en-US" sz="2800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2800" i="0" dirty="0">
                    <a:solidFill>
                      <a:srgbClr val="212121"/>
                    </a:solidFill>
                    <a:latin typeface="+mj-lt"/>
                    <a:ea typeface="Cambria Math" panose="02040503050406030204" pitchFamily="18" charset="0"/>
                  </a:rPr>
                  <a:t>A </a:t>
                </a:r>
                <a:r>
                  <a:rPr lang="en-US" sz="2800" i="0" dirty="0">
                    <a:solidFill>
                      <a:srgbClr val="0070C0"/>
                    </a:solidFill>
                    <a:latin typeface="+mj-lt"/>
                    <a:ea typeface="Cambria Math" panose="02040503050406030204" pitchFamily="18" charset="0"/>
                  </a:rPr>
                  <a:t>local minimum </a:t>
                </a:r>
                <a:r>
                  <a:rPr lang="en-US" sz="2800" i="0" dirty="0">
                    <a:solidFill>
                      <a:srgbClr val="212121"/>
                    </a:solidFill>
                    <a:latin typeface="+mj-lt"/>
                    <a:ea typeface="Cambria Math" panose="02040503050406030204" pitchFamily="18" charset="0"/>
                  </a:rPr>
                  <a:t>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en-US" sz="2800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800" dirty="0">
                  <a:solidFill>
                    <a:srgbClr val="212121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77A6F4-7D4E-427C-81F6-2BE8CA9C5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71" y="1877931"/>
                <a:ext cx="6243782" cy="523220"/>
              </a:xfrm>
              <a:prstGeom prst="rect">
                <a:avLst/>
              </a:prstGeom>
              <a:blipFill>
                <a:blip r:embed="rId2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reeform 17">
            <a:extLst>
              <a:ext uri="{FF2B5EF4-FFF2-40B4-BE49-F238E27FC236}">
                <a16:creationId xmlns:a16="http://schemas.microsoft.com/office/drawing/2014/main" id="{393ED0EC-EF90-44C7-A660-37C4D70A3796}"/>
              </a:ext>
            </a:extLst>
          </p:cNvPr>
          <p:cNvSpPr>
            <a:spLocks/>
          </p:cNvSpPr>
          <p:nvPr/>
        </p:nvSpPr>
        <p:spPr bwMode="auto">
          <a:xfrm>
            <a:off x="3368380" y="2970777"/>
            <a:ext cx="45719" cy="3631157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1000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5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30481 -2.59259E-6 C 0.44153 -2.59259E-6 0.61171 -0.01852 0.61171 -0.03264 L 0.61171 -0.06319 " pathEditMode="relative" rAng="0" ptsTypes="AAAA">
                                      <p:cBhvr>
                                        <p:cTn id="93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86" y="-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11111E-6 L 0.3108 -1.11111E-6 C 0.44974 -1.11111E-6 0.62161 -0.01944 0.62161 -0.03518 L 0.62161 -0.06944 " pathEditMode="relative" rAng="0" ptsTypes="AAAA">
                                      <p:cBhvr>
                                        <p:cTn id="123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81" y="-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96296E-6 L 0.61536 0.11412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68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49" grpId="0"/>
      <p:bldP spid="78" grpId="0"/>
      <p:bldP spid="79" grpId="0"/>
      <p:bldP spid="80" grpId="0"/>
      <p:bldP spid="84" grpId="0"/>
      <p:bldP spid="86" grpId="0" animBg="1"/>
      <p:bldP spid="87" grpId="0" animBg="1"/>
      <p:bldP spid="88" grpId="0"/>
      <p:bldP spid="89" grpId="0" animBg="1"/>
      <p:bldP spid="90" grpId="0"/>
      <p:bldP spid="90" grpId="1"/>
      <p:bldP spid="90" grpId="2"/>
      <p:bldP spid="91" grpId="0"/>
      <p:bldP spid="91" grpId="1"/>
      <p:bldP spid="91" grpId="2"/>
      <p:bldP spid="92" grpId="0"/>
      <p:bldP spid="92" grpId="1"/>
      <p:bldP spid="92" grpId="2"/>
      <p:bldP spid="93" grpId="0"/>
      <p:bldP spid="94" grpId="0"/>
      <p:bldP spid="95" grpId="0"/>
      <p:bldP spid="96" grpId="0"/>
      <p:bldP spid="97" grpId="0" animBg="1"/>
      <p:bldP spid="98" grpId="0"/>
      <p:bldP spid="99" grpId="0"/>
      <p:bldP spid="100" grpId="0"/>
      <p:bldP spid="101" grpId="0"/>
      <p:bldP spid="102" grpId="0" animBg="1"/>
      <p:bldP spid="103" grpId="0"/>
      <p:bldP spid="104" grpId="0"/>
      <p:bldP spid="105" grpId="0"/>
      <p:bldP spid="34" grpId="0"/>
      <p:bldP spid="36" grpId="0"/>
      <p:bldP spid="37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CFA4FC-E664-4514-8467-FD8A43D0964D}"/>
                  </a:ext>
                </a:extLst>
              </p:cNvPr>
              <p:cNvSpPr txBox="1"/>
              <p:nvPr/>
            </p:nvSpPr>
            <p:spPr>
              <a:xfrm>
                <a:off x="1779641" y="3732669"/>
                <a:ext cx="26758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k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ky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6CFA4FC-E664-4514-8467-FD8A43D09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641" y="3732669"/>
                <a:ext cx="267587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Local Extreme Values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308E2C-D7BA-458A-8362-4FF83D35D150}"/>
              </a:ext>
            </a:extLst>
          </p:cNvPr>
          <p:cNvSpPr txBox="1">
            <a:spLocks/>
          </p:cNvSpPr>
          <p:nvPr/>
        </p:nvSpPr>
        <p:spPr>
          <a:xfrm>
            <a:off x="242829" y="1002694"/>
            <a:ext cx="2753178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E622C8A-0C0C-4180-B8CF-B13E894CEB3F}"/>
                  </a:ext>
                </a:extLst>
              </p:cNvPr>
              <p:cNvSpPr/>
              <p:nvPr/>
            </p:nvSpPr>
            <p:spPr>
              <a:xfrm>
                <a:off x="1861303" y="1740689"/>
                <a:ext cx="212221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ky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>
                  <a:solidFill>
                    <a:srgbClr val="21212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E622C8A-0C0C-4180-B8CF-B13E894CE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303" y="1740689"/>
                <a:ext cx="212221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B4A061-491A-4BBE-B414-118FE7E11FEC}"/>
                  </a:ext>
                </a:extLst>
              </p:cNvPr>
              <p:cNvSpPr txBox="1"/>
              <p:nvPr/>
            </p:nvSpPr>
            <p:spPr>
              <a:xfrm>
                <a:off x="2868814" y="5013271"/>
                <a:ext cx="14444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B4A061-491A-4BBE-B414-118FE7E11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814" y="5013271"/>
                <a:ext cx="144442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35CFE599-87AB-48B3-8951-56DEC4F31A6E}"/>
              </a:ext>
            </a:extLst>
          </p:cNvPr>
          <p:cNvSpPr/>
          <p:nvPr/>
        </p:nvSpPr>
        <p:spPr>
          <a:xfrm>
            <a:off x="3325174" y="5080746"/>
            <a:ext cx="903953" cy="45574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8D92100-9951-4F88-B62C-A7B953BC3A89}"/>
                  </a:ext>
                </a:extLst>
              </p:cNvPr>
              <p:cNvSpPr txBox="1"/>
              <p:nvPr/>
            </p:nvSpPr>
            <p:spPr>
              <a:xfrm>
                <a:off x="1874646" y="2298219"/>
                <a:ext cx="20737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kx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8D92100-9951-4F88-B62C-A7B953BC3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646" y="2298219"/>
                <a:ext cx="207372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4FAA5BD-F61D-4DCC-83D5-95671C0A0CED}"/>
                  </a:ext>
                </a:extLst>
              </p:cNvPr>
              <p:cNvSpPr txBox="1"/>
              <p:nvPr/>
            </p:nvSpPr>
            <p:spPr>
              <a:xfrm>
                <a:off x="1269682" y="1718917"/>
                <a:ext cx="4708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4FAA5BD-F61D-4DCC-83D5-95671C0A0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682" y="1718917"/>
                <a:ext cx="47080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DE83C94-8A53-4401-AFFE-B779EF9C0936}"/>
                  </a:ext>
                </a:extLst>
              </p:cNvPr>
              <p:cNvSpPr txBox="1"/>
              <p:nvPr/>
            </p:nvSpPr>
            <p:spPr>
              <a:xfrm>
                <a:off x="1283025" y="2279376"/>
                <a:ext cx="4204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&amp;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DE83C94-8A53-4401-AFFE-B779EF9C0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025" y="2279376"/>
                <a:ext cx="42049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FB6414C-80D7-4CDE-8EF8-0A9B094A6750}"/>
              </a:ext>
            </a:extLst>
          </p:cNvPr>
          <p:cNvCxnSpPr>
            <a:cxnSpLocks/>
          </p:cNvCxnSpPr>
          <p:nvPr/>
        </p:nvCxnSpPr>
        <p:spPr>
          <a:xfrm>
            <a:off x="1810287" y="4373880"/>
            <a:ext cx="2645229" cy="0"/>
          </a:xfrm>
          <a:prstGeom prst="line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 w="38100">
            <a:solidFill>
              <a:srgbClr val="002060"/>
            </a:solidFill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3541272-637B-4949-8770-F24ED7F32071}"/>
                  </a:ext>
                </a:extLst>
              </p:cNvPr>
              <p:cNvSpPr txBox="1"/>
              <p:nvPr/>
            </p:nvSpPr>
            <p:spPr>
              <a:xfrm>
                <a:off x="1308834" y="3541163"/>
                <a:ext cx="4708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3541272-637B-4949-8770-F24ED7F320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834" y="3541163"/>
                <a:ext cx="47080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1602182-43E5-4F49-883C-0C1B8265AC70}"/>
                  </a:ext>
                </a:extLst>
              </p:cNvPr>
              <p:cNvSpPr/>
              <p:nvPr/>
            </p:nvSpPr>
            <p:spPr>
              <a:xfrm>
                <a:off x="2018462" y="3186977"/>
                <a:ext cx="241850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ky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>
                  <a:solidFill>
                    <a:srgbClr val="21212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1602182-43E5-4F49-883C-0C1B8265A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462" y="3186977"/>
                <a:ext cx="241850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2A4155E-F876-42A6-A598-F38BEE8C6D15}"/>
              </a:ext>
            </a:extLst>
          </p:cNvPr>
          <p:cNvCxnSpPr>
            <a:cxnSpLocks/>
          </p:cNvCxnSpPr>
          <p:nvPr/>
        </p:nvCxnSpPr>
        <p:spPr>
          <a:xfrm flipH="1">
            <a:off x="2986078" y="3336693"/>
            <a:ext cx="739431" cy="2714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568D5E4-8E0F-463E-B8FD-5FF4656D56B8}"/>
              </a:ext>
            </a:extLst>
          </p:cNvPr>
          <p:cNvCxnSpPr>
            <a:cxnSpLocks/>
          </p:cNvCxnSpPr>
          <p:nvPr/>
        </p:nvCxnSpPr>
        <p:spPr>
          <a:xfrm flipH="1">
            <a:off x="3003736" y="3895036"/>
            <a:ext cx="739431" cy="2714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8BA3E4-2278-4994-B8C1-BEFFD98CDDC1}"/>
                  </a:ext>
                </a:extLst>
              </p:cNvPr>
              <p:cNvSpPr txBox="1"/>
              <p:nvPr/>
            </p:nvSpPr>
            <p:spPr>
              <a:xfrm>
                <a:off x="2045583" y="4444304"/>
                <a:ext cx="26758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k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8BA3E4-2278-4994-B8C1-BEFFD98CD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583" y="4444304"/>
                <a:ext cx="267587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620603F-F67D-4943-BB07-2B8CE1207D6A}"/>
                  </a:ext>
                </a:extLst>
              </p:cNvPr>
              <p:cNvSpPr/>
              <p:nvPr/>
            </p:nvSpPr>
            <p:spPr>
              <a:xfrm>
                <a:off x="6456329" y="1859020"/>
                <a:ext cx="212221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ky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>
                  <a:solidFill>
                    <a:srgbClr val="21212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620603F-F67D-4943-BB07-2B8CE1207D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329" y="1859020"/>
                <a:ext cx="212221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row: Right 60">
            <a:extLst>
              <a:ext uri="{FF2B5EF4-FFF2-40B4-BE49-F238E27FC236}">
                <a16:creationId xmlns:a16="http://schemas.microsoft.com/office/drawing/2014/main" id="{2CF72C1D-F58F-4233-A0BA-D18C21F5FA2D}"/>
              </a:ext>
            </a:extLst>
          </p:cNvPr>
          <p:cNvSpPr/>
          <p:nvPr/>
        </p:nvSpPr>
        <p:spPr>
          <a:xfrm>
            <a:off x="5928150" y="1995939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758E639-F77B-4F2C-9792-069BF002094C}"/>
                  </a:ext>
                </a:extLst>
              </p:cNvPr>
              <p:cNvSpPr/>
              <p:nvPr/>
            </p:nvSpPr>
            <p:spPr>
              <a:xfrm>
                <a:off x="6035664" y="2394401"/>
                <a:ext cx="291506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/>
                      </m:d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ky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>
                  <a:solidFill>
                    <a:srgbClr val="21212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758E639-F77B-4F2C-9792-069BF0020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664" y="2394401"/>
                <a:ext cx="29150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8D1441C-ED1F-4089-BFF1-903689183521}"/>
                  </a:ext>
                </a:extLst>
              </p:cNvPr>
              <p:cNvSpPr txBox="1"/>
              <p:nvPr/>
            </p:nvSpPr>
            <p:spPr>
              <a:xfrm>
                <a:off x="3901353" y="5013271"/>
                <a:ext cx="3973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8D1441C-ED1F-4089-BFF1-903689183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353" y="5013271"/>
                <a:ext cx="397328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31FFBA4-4B97-467F-AB86-8765E04531EE}"/>
                  </a:ext>
                </a:extLst>
              </p:cNvPr>
              <p:cNvSpPr/>
              <p:nvPr/>
            </p:nvSpPr>
            <p:spPr>
              <a:xfrm>
                <a:off x="6035664" y="2933949"/>
                <a:ext cx="16417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ky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>
                  <a:solidFill>
                    <a:srgbClr val="21212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31FFBA4-4B97-467F-AB86-8765E0453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664" y="2933949"/>
                <a:ext cx="164174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D230B2A-0C9B-4DC7-8AD6-8CB7E97759C1}"/>
                  </a:ext>
                </a:extLst>
              </p:cNvPr>
              <p:cNvSpPr/>
              <p:nvPr/>
            </p:nvSpPr>
            <p:spPr>
              <a:xfrm>
                <a:off x="6035664" y="3476948"/>
                <a:ext cx="16417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>
                  <a:solidFill>
                    <a:srgbClr val="21212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D230B2A-0C9B-4DC7-8AD6-8CB7E97759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664" y="3476948"/>
                <a:ext cx="164174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 81">
            <a:extLst>
              <a:ext uri="{FF2B5EF4-FFF2-40B4-BE49-F238E27FC236}">
                <a16:creationId xmlns:a16="http://schemas.microsoft.com/office/drawing/2014/main" id="{BFD263A7-1B43-4F3A-8122-16D3063A31AF}"/>
              </a:ext>
            </a:extLst>
          </p:cNvPr>
          <p:cNvSpPr/>
          <p:nvPr/>
        </p:nvSpPr>
        <p:spPr>
          <a:xfrm>
            <a:off x="6473149" y="3544423"/>
            <a:ext cx="922123" cy="45574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4503478-FF55-400B-9E93-DF2143ED792A}"/>
                  </a:ext>
                </a:extLst>
              </p:cNvPr>
              <p:cNvSpPr txBox="1"/>
              <p:nvPr/>
            </p:nvSpPr>
            <p:spPr>
              <a:xfrm>
                <a:off x="5929559" y="4018230"/>
                <a:ext cx="49809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Cambria Math" panose="02040503050406030204" pitchFamily="18" charset="0"/>
                    <a:cs typeface="+mn-cs"/>
                  </a:rPr>
                  <a:t>Hence, stationary point is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0, 0</m:t>
                        </m:r>
                      </m:e>
                    </m:d>
                    <m:r>
                      <m:rPr>
                        <m:nor/>
                      </m:rPr>
                      <a:rPr lang="en-US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4503478-FF55-400B-9E93-DF2143ED7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9559" y="4018230"/>
                <a:ext cx="4980905" cy="523220"/>
              </a:xfrm>
              <a:prstGeom prst="rect">
                <a:avLst/>
              </a:prstGeom>
              <a:blipFill>
                <a:blip r:embed="rId17"/>
                <a:stretch>
                  <a:fillRect l="-2570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reeform 17">
            <a:extLst>
              <a:ext uri="{FF2B5EF4-FFF2-40B4-BE49-F238E27FC236}">
                <a16:creationId xmlns:a16="http://schemas.microsoft.com/office/drawing/2014/main" id="{94E524D3-9BD4-4B8E-B3DC-1FF75AD136C6}"/>
              </a:ext>
            </a:extLst>
          </p:cNvPr>
          <p:cNvSpPr>
            <a:spLocks/>
          </p:cNvSpPr>
          <p:nvPr/>
        </p:nvSpPr>
        <p:spPr bwMode="auto">
          <a:xfrm>
            <a:off x="5235134" y="1732611"/>
            <a:ext cx="45719" cy="3932023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343CCC8-31A3-4567-9893-D281420834C8}"/>
                  </a:ext>
                </a:extLst>
              </p:cNvPr>
              <p:cNvSpPr/>
              <p:nvPr/>
            </p:nvSpPr>
            <p:spPr>
              <a:xfrm>
                <a:off x="6288577" y="735258"/>
                <a:ext cx="3144259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&amp;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C00000"/>
                          </a:solidFill>
                        </a:rPr>
                        <m:t>.</m:t>
                      </m:r>
                    </m:oMath>
                  </m:oMathPara>
                </a14:m>
                <a:endParaRPr lang="en-IN" sz="2800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343CCC8-31A3-4567-9893-D28142083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577" y="735258"/>
                <a:ext cx="3144259" cy="98559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756D51B-9E1B-4B8D-89C3-0F98F819DD7C}"/>
                  </a:ext>
                </a:extLst>
              </p:cNvPr>
              <p:cNvSpPr txBox="1"/>
              <p:nvPr/>
            </p:nvSpPr>
            <p:spPr>
              <a:xfrm>
                <a:off x="3034146" y="972802"/>
                <a:ext cx="32373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</a:rPr>
                        <m:t>stationary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</a:rPr>
                        <m:t>point</m:t>
                      </m:r>
                    </m:oMath>
                  </m:oMathPara>
                </a14:m>
                <a:endParaRPr lang="en-IN" dirty="0">
                  <a:latin typeface="+mj-lt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756D51B-9E1B-4B8D-89C3-0F98F819D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146" y="972802"/>
                <a:ext cx="3237345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96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0.24258 -0.38379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22" y="-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34" grpId="0"/>
      <p:bldP spid="69" grpId="0"/>
      <p:bldP spid="72" grpId="0" animBg="1"/>
      <p:bldP spid="39" grpId="0"/>
      <p:bldP spid="41" grpId="0"/>
      <p:bldP spid="42" grpId="0"/>
      <p:bldP spid="45" grpId="0"/>
      <p:bldP spid="46" grpId="0"/>
      <p:bldP spid="10" grpId="0"/>
      <p:bldP spid="59" grpId="0"/>
      <p:bldP spid="61" grpId="0" animBg="1"/>
      <p:bldP spid="62" grpId="0"/>
      <p:bldP spid="63" grpId="0"/>
      <p:bldP spid="63" grpId="1"/>
      <p:bldP spid="64" grpId="0"/>
      <p:bldP spid="67" grpId="0"/>
      <p:bldP spid="82" grpId="0" animBg="1"/>
      <p:bldP spid="84" grpId="0"/>
      <p:bldP spid="27" grpId="0" build="p" animBg="1"/>
      <p:bldP spid="28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Local Extreme Values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308E2C-D7BA-458A-8362-4FF83D35D150}"/>
              </a:ext>
            </a:extLst>
          </p:cNvPr>
          <p:cNvSpPr txBox="1">
            <a:spLocks/>
          </p:cNvSpPr>
          <p:nvPr/>
        </p:nvSpPr>
        <p:spPr>
          <a:xfrm>
            <a:off x="209567" y="961813"/>
            <a:ext cx="2753178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6104B5BF-C9C3-4150-AF53-D55EFFFBBB8A}"/>
              </a:ext>
            </a:extLst>
          </p:cNvPr>
          <p:cNvSpPr/>
          <p:nvPr/>
        </p:nvSpPr>
        <p:spPr>
          <a:xfrm>
            <a:off x="259342" y="1872711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761F8D-6147-4411-A087-4FD9788C88C3}"/>
                  </a:ext>
                </a:extLst>
              </p:cNvPr>
              <p:cNvSpPr txBox="1"/>
              <p:nvPr/>
            </p:nvSpPr>
            <p:spPr>
              <a:xfrm>
                <a:off x="770788" y="1748237"/>
                <a:ext cx="40432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i="0" dirty="0">
                    <a:solidFill>
                      <a:srgbClr val="C00000"/>
                    </a:solidFill>
                    <a:latin typeface="+mj-lt"/>
                    <a:ea typeface="Cambria Math" panose="02040503050406030204" pitchFamily="18" charset="0"/>
                  </a:rPr>
                  <a:t>For saddle point at</a:t>
                </a:r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0, 0</m:t>
                        </m:r>
                      </m:e>
                    </m:d>
                    <m:r>
                      <a:rPr lang="en-US" sz="28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endParaRPr lang="en-IN" sz="2800" dirty="0">
                  <a:solidFill>
                    <a:srgbClr val="C00000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761F8D-6147-4411-A087-4FD9788C8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88" y="1748237"/>
                <a:ext cx="4043221" cy="523220"/>
              </a:xfrm>
              <a:prstGeom prst="rect">
                <a:avLst/>
              </a:prstGeom>
              <a:blipFill>
                <a:blip r:embed="rId2"/>
                <a:stretch>
                  <a:fillRect l="-3012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6766A2-EE00-43B2-A664-DF1E36F50AB0}"/>
                  </a:ext>
                </a:extLst>
              </p:cNvPr>
              <p:cNvSpPr txBox="1"/>
              <p:nvPr/>
            </p:nvSpPr>
            <p:spPr>
              <a:xfrm>
                <a:off x="798019" y="2319767"/>
                <a:ext cx="2963048" cy="5733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rt</m:t>
                              </m:r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0, 0</m:t>
                              </m:r>
                            </m:e>
                          </m:d>
                        </m:sub>
                      </m:sSub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&lt;0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212121"/>
                          </a:solidFill>
                        </a:rPr>
                        <m:t>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6766A2-EE00-43B2-A664-DF1E36F50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019" y="2319767"/>
                <a:ext cx="2963048" cy="5733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468C41-BA9B-4EC0-B2DE-B709C65E4F66}"/>
                  </a:ext>
                </a:extLst>
              </p:cNvPr>
              <p:cNvSpPr txBox="1"/>
              <p:nvPr/>
            </p:nvSpPr>
            <p:spPr>
              <a:xfrm>
                <a:off x="342873" y="2907449"/>
                <a:ext cx="31277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&lt;0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4468C41-BA9B-4EC0-B2DE-B709C65E4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73" y="2907449"/>
                <a:ext cx="312774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43EF57-7E91-4186-90E7-47D4E05B1184}"/>
                  </a:ext>
                </a:extLst>
              </p:cNvPr>
              <p:cNvSpPr txBox="1"/>
              <p:nvPr/>
            </p:nvSpPr>
            <p:spPr>
              <a:xfrm>
                <a:off x="361699" y="3487021"/>
                <a:ext cx="23623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&lt;0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43EF57-7E91-4186-90E7-47D4E05B1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99" y="3487021"/>
                <a:ext cx="236236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EC857A-4D91-4A02-BFF6-4C89B2783E8A}"/>
                  </a:ext>
                </a:extLst>
              </p:cNvPr>
              <p:cNvSpPr txBox="1"/>
              <p:nvPr/>
            </p:nvSpPr>
            <p:spPr>
              <a:xfrm>
                <a:off x="2616418" y="3479873"/>
                <a:ext cx="17460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&gt;4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EC857A-4D91-4A02-BFF6-4C89B2783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418" y="3479873"/>
                <a:ext cx="174605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DAED64-4A62-40BD-A77C-E955834C6027}"/>
                  </a:ext>
                </a:extLst>
              </p:cNvPr>
              <p:cNvSpPr txBox="1"/>
              <p:nvPr/>
            </p:nvSpPr>
            <p:spPr>
              <a:xfrm>
                <a:off x="372531" y="4039762"/>
                <a:ext cx="31742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−2, 2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DAED64-4A62-40BD-A77C-E955834C6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31" y="4039762"/>
                <a:ext cx="317423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row: Right 35">
            <a:extLst>
              <a:ext uri="{FF2B5EF4-FFF2-40B4-BE49-F238E27FC236}">
                <a16:creationId xmlns:a16="http://schemas.microsoft.com/office/drawing/2014/main" id="{967FACA5-4EF0-44DD-B519-3BA05395BD6F}"/>
              </a:ext>
            </a:extLst>
          </p:cNvPr>
          <p:cNvSpPr/>
          <p:nvPr/>
        </p:nvSpPr>
        <p:spPr>
          <a:xfrm>
            <a:off x="6034612" y="1843636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0F204AD-E91E-418B-AECC-BDBB909E66BE}"/>
                  </a:ext>
                </a:extLst>
              </p:cNvPr>
              <p:cNvSpPr txBox="1"/>
              <p:nvPr/>
            </p:nvSpPr>
            <p:spPr>
              <a:xfrm>
                <a:off x="6546058" y="1719162"/>
                <a:ext cx="44361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j-lt"/>
                    <a:ea typeface="Cambria Math" panose="02040503050406030204" pitchFamily="18" charset="0"/>
                    <a:cs typeface="+mn-cs"/>
                  </a:rPr>
                  <a:t>For local minimum at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0, 0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 </m:t>
                    </m:r>
                  </m:oMath>
                </a14:m>
                <a:endParaRPr lang="en-I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0F204AD-E91E-418B-AECC-BDBB909E6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058" y="1719162"/>
                <a:ext cx="4436112" cy="523220"/>
              </a:xfrm>
              <a:prstGeom prst="rect">
                <a:avLst/>
              </a:prstGeom>
              <a:blipFill>
                <a:blip r:embed="rId8"/>
                <a:stretch>
                  <a:fillRect l="-2885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9E7F5A-6D77-4695-9971-47B247A37567}"/>
                  </a:ext>
                </a:extLst>
              </p:cNvPr>
              <p:cNvSpPr txBox="1"/>
              <p:nvPr/>
            </p:nvSpPr>
            <p:spPr>
              <a:xfrm>
                <a:off x="6520801" y="2273877"/>
                <a:ext cx="5581900" cy="562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rt</m:t>
                              </m:r>
                              <m:r>
                                <a:rPr lang="en-US" sz="280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p>
                                  <m:r>
                                    <a:rPr lang="en-US" sz="2800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0, 0</m:t>
                              </m:r>
                            </m:e>
                          </m:d>
                        </m:sub>
                      </m:sSub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&gt;0,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&gt;0/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  <m:r>
                        <m:rPr>
                          <m:nor/>
                        </m:rPr>
                        <a:rPr lang="en-US" sz="2800" dirty="0">
                          <a:solidFill>
                            <a:srgbClr val="212121"/>
                          </a:solidFill>
                        </a:rPr>
                        <m:t>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9E7F5A-6D77-4695-9971-47B247A37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801" y="2273877"/>
                <a:ext cx="5581900" cy="5622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A33D2DD-8B46-4C13-B3DB-F6639F4EC161}"/>
                  </a:ext>
                </a:extLst>
              </p:cNvPr>
              <p:cNvSpPr txBox="1"/>
              <p:nvPr/>
            </p:nvSpPr>
            <p:spPr>
              <a:xfrm>
                <a:off x="6136969" y="2867577"/>
                <a:ext cx="31277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&gt;0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A33D2DD-8B46-4C13-B3DB-F6639F4EC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969" y="2867577"/>
                <a:ext cx="312774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84F9FE7-AD65-4A9D-8D84-726E5290CD48}"/>
                  </a:ext>
                </a:extLst>
              </p:cNvPr>
              <p:cNvSpPr txBox="1"/>
              <p:nvPr/>
            </p:nvSpPr>
            <p:spPr>
              <a:xfrm>
                <a:off x="6136969" y="3457946"/>
                <a:ext cx="23623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&gt;0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84F9FE7-AD65-4A9D-8D84-726E5290C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969" y="3457946"/>
                <a:ext cx="236236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6331C31-7257-485A-8DD6-B379E47464AC}"/>
                  </a:ext>
                </a:extLst>
              </p:cNvPr>
              <p:cNvSpPr txBox="1"/>
              <p:nvPr/>
            </p:nvSpPr>
            <p:spPr>
              <a:xfrm>
                <a:off x="8391688" y="3450798"/>
                <a:ext cx="17460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&lt;4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6331C31-7257-485A-8DD6-B379E4746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1688" y="3450798"/>
                <a:ext cx="174605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E95AF01-88A1-4B4E-938C-0D7B69513440}"/>
                  </a:ext>
                </a:extLst>
              </p:cNvPr>
              <p:cNvSpPr txBox="1"/>
              <p:nvPr/>
            </p:nvSpPr>
            <p:spPr>
              <a:xfrm>
                <a:off x="6147802" y="4010687"/>
                <a:ext cx="244201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−2, 2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E95AF01-88A1-4B4E-938C-0D7B69513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802" y="4010687"/>
                <a:ext cx="244201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368B7F23-0225-4FE1-8D87-18D435B00207}"/>
              </a:ext>
            </a:extLst>
          </p:cNvPr>
          <p:cNvSpPr/>
          <p:nvPr/>
        </p:nvSpPr>
        <p:spPr>
          <a:xfrm>
            <a:off x="828493" y="4078162"/>
            <a:ext cx="2400502" cy="45574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A131547-3B44-4A98-8BF5-DA21F4A2BD67}"/>
              </a:ext>
            </a:extLst>
          </p:cNvPr>
          <p:cNvSpPr/>
          <p:nvPr/>
        </p:nvSpPr>
        <p:spPr>
          <a:xfrm>
            <a:off x="6592846" y="4044666"/>
            <a:ext cx="1759127" cy="45574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C8A52842-9295-4B3A-A596-CE5DC54B948D}"/>
              </a:ext>
            </a:extLst>
          </p:cNvPr>
          <p:cNvSpPr>
            <a:spLocks/>
          </p:cNvSpPr>
          <p:nvPr/>
        </p:nvSpPr>
        <p:spPr bwMode="auto">
          <a:xfrm>
            <a:off x="5177183" y="1627395"/>
            <a:ext cx="46176" cy="3158972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0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/>
      <p:bldP spid="4" grpId="0"/>
      <p:bldP spid="5" grpId="0"/>
      <p:bldP spid="6" grpId="0"/>
      <p:bldP spid="3" grpId="0"/>
      <p:bldP spid="7" grpId="0"/>
      <p:bldP spid="36" grpId="0" animBg="1"/>
      <p:bldP spid="37" grpId="0"/>
      <p:bldP spid="38" grpId="0"/>
      <p:bldP spid="40" grpId="0"/>
      <p:bldP spid="43" grpId="0"/>
      <p:bldP spid="48" grpId="0"/>
      <p:bldP spid="49" grpId="0"/>
      <p:bldP spid="50" grpId="0" animBg="1"/>
      <p:bldP spid="51" grpId="0" animBg="1"/>
      <p:bldP spid="21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868214" y="2110582"/>
            <a:ext cx="7730841" cy="1876091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E1F07-4502-43AC-927D-E2E57934E7E3}"/>
              </a:ext>
            </a:extLst>
          </p:cNvPr>
          <p:cNvSpPr txBox="1"/>
          <p:nvPr/>
        </p:nvSpPr>
        <p:spPr>
          <a:xfrm>
            <a:off x="1130244" y="2687137"/>
            <a:ext cx="21797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Method:8</a:t>
            </a:r>
            <a:endParaRPr lang="en-IN" sz="4000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CDA6EF38-8AF1-43A5-8A55-5706410765B6}"/>
              </a:ext>
            </a:extLst>
          </p:cNvPr>
          <p:cNvSpPr/>
          <p:nvPr/>
        </p:nvSpPr>
        <p:spPr>
          <a:xfrm>
            <a:off x="3297114" y="2828578"/>
            <a:ext cx="705271" cy="425003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BA375-40BD-4010-AF73-AEA3092A164B}"/>
              </a:ext>
            </a:extLst>
          </p:cNvPr>
          <p:cNvSpPr txBox="1"/>
          <p:nvPr/>
        </p:nvSpPr>
        <p:spPr>
          <a:xfrm>
            <a:off x="4002385" y="2694684"/>
            <a:ext cx="45966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Lagrange’s Multiplier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740525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Lagrange’s Multiplier Method</a:t>
            </a:r>
            <a:endParaRPr lang="en-IN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2BCEC81-8475-451A-9F04-73A4D85ADEDF}"/>
              </a:ext>
            </a:extLst>
          </p:cNvPr>
          <p:cNvSpPr/>
          <p:nvPr/>
        </p:nvSpPr>
        <p:spPr>
          <a:xfrm>
            <a:off x="203380" y="1052347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90C7D-2C4C-4D09-A911-0F063B97D7B6}"/>
              </a:ext>
            </a:extLst>
          </p:cNvPr>
          <p:cNvSpPr txBox="1"/>
          <p:nvPr/>
        </p:nvSpPr>
        <p:spPr>
          <a:xfrm>
            <a:off x="600862" y="914905"/>
            <a:ext cx="10361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This method is apply for finding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maxima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&amp;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minima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of given function with</a:t>
            </a:r>
            <a:endParaRPr kumimoji="0" lang="en-IN" sz="2800" b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98EE03-B33A-49F1-A781-66D8B7670624}"/>
              </a:ext>
            </a:extLst>
          </p:cNvPr>
          <p:cNvSpPr txBox="1"/>
          <p:nvPr/>
        </p:nvSpPr>
        <p:spPr>
          <a:xfrm>
            <a:off x="600862" y="1536105"/>
            <a:ext cx="5658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satisfying given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condition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(constraint).</a:t>
            </a:r>
            <a:endParaRPr kumimoji="0" lang="en-IN" sz="2800" b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26A6E36-172B-486F-AD7A-23A1262CF110}"/>
              </a:ext>
            </a:extLst>
          </p:cNvPr>
          <p:cNvSpPr/>
          <p:nvPr/>
        </p:nvSpPr>
        <p:spPr>
          <a:xfrm>
            <a:off x="203380" y="2294747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23494-CCEA-458B-9B87-CF6FC3F3A6F8}"/>
                  </a:ext>
                </a:extLst>
              </p:cNvPr>
              <p:cNvSpPr txBox="1"/>
              <p:nvPr/>
            </p:nvSpPr>
            <p:spPr>
              <a:xfrm>
                <a:off x="600862" y="2157305"/>
                <a:ext cx="112863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The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drawback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of this method is that it gives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no information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about the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nature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of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</a:t>
                </a:r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D23494-CCEA-458B-9B87-CF6FC3F3A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62" y="2157305"/>
                <a:ext cx="11286338" cy="523220"/>
              </a:xfrm>
              <a:prstGeom prst="rect">
                <a:avLst/>
              </a:prstGeom>
              <a:blipFill>
                <a:blip r:embed="rId2"/>
                <a:stretch>
                  <a:fillRect l="-1135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1FD1BC3-AEF0-410F-9A41-2A67846C00D2}"/>
              </a:ext>
            </a:extLst>
          </p:cNvPr>
          <p:cNvSpPr txBox="1"/>
          <p:nvPr/>
        </p:nvSpPr>
        <p:spPr>
          <a:xfrm>
            <a:off x="600862" y="2778505"/>
            <a:ext cx="7966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stationary point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directly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i.e. about maxima and minima.</a:t>
            </a:r>
            <a:endParaRPr kumimoji="0" lang="en-IN" sz="2800" b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16354C-13B4-43DA-B39F-1FAEB67D24FD}"/>
              </a:ext>
            </a:extLst>
          </p:cNvPr>
          <p:cNvSpPr txBox="1"/>
          <p:nvPr/>
        </p:nvSpPr>
        <p:spPr>
          <a:xfrm>
            <a:off x="614880" y="3537147"/>
            <a:ext cx="8855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defRPr>
            </a:lvl1pPr>
          </a:lstStyle>
          <a:p>
            <a:r>
              <a:rPr lang="en-US" dirty="0"/>
              <a:t>Here unknown constant </a:t>
            </a:r>
            <a:r>
              <a:rPr lang="en-US" dirty="0">
                <a:solidFill>
                  <a:srgbClr val="FF0000"/>
                </a:solidFill>
              </a:rPr>
              <a:t>λ</a:t>
            </a:r>
            <a:r>
              <a:rPr lang="en-US" dirty="0"/>
              <a:t> is known as </a:t>
            </a:r>
            <a:r>
              <a:rPr lang="en-US" dirty="0">
                <a:solidFill>
                  <a:srgbClr val="FF0000"/>
                </a:solidFill>
              </a:rPr>
              <a:t>Lagrange’s multiplier</a:t>
            </a:r>
            <a:r>
              <a:rPr lang="en-US" dirty="0"/>
              <a:t>. </a:t>
            </a:r>
            <a:endParaRPr lang="en-IN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453F13F-2601-4010-859C-837201D2249C}"/>
              </a:ext>
            </a:extLst>
          </p:cNvPr>
          <p:cNvSpPr/>
          <p:nvPr/>
        </p:nvSpPr>
        <p:spPr>
          <a:xfrm>
            <a:off x="199243" y="3683555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B9535B2-5C3B-4472-A77C-BBCD6423BC6B}"/>
              </a:ext>
            </a:extLst>
          </p:cNvPr>
          <p:cNvSpPr/>
          <p:nvPr/>
        </p:nvSpPr>
        <p:spPr>
          <a:xfrm>
            <a:off x="185225" y="4353183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8C5E16-8505-47DD-BBB6-4E125117D821}"/>
                  </a:ext>
                </a:extLst>
              </p:cNvPr>
              <p:cNvSpPr txBox="1"/>
              <p:nvPr/>
            </p:nvSpPr>
            <p:spPr>
              <a:xfrm>
                <a:off x="614880" y="4240711"/>
                <a:ext cx="82461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defRPr>
                </a:lvl1pPr>
              </a:lstStyle>
              <a:p>
                <a:r>
                  <a:rPr lang="en-US" dirty="0"/>
                  <a:t>The distance between two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&amp;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d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 </a:t>
                </a:r>
                <a:r>
                  <a:rPr lang="en-IN" dirty="0"/>
                  <a:t>is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8C5E16-8505-47DD-BBB6-4E125117D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80" y="4240711"/>
                <a:ext cx="8246169" cy="523220"/>
              </a:xfrm>
              <a:prstGeom prst="rect">
                <a:avLst/>
              </a:prstGeom>
              <a:blipFill>
                <a:blip r:embed="rId3"/>
                <a:stretch>
                  <a:fillRect l="-1552" t="-12941" r="-739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6AF19C-AA28-406F-8CA6-8FE5E9C4FEC3}"/>
                  </a:ext>
                </a:extLst>
              </p:cNvPr>
              <p:cNvSpPr txBox="1"/>
              <p:nvPr/>
            </p:nvSpPr>
            <p:spPr>
              <a:xfrm>
                <a:off x="614880" y="4765292"/>
                <a:ext cx="6149741" cy="614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PQ</m:t>
                    </m:r>
                    <m: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e>
                          <m:sup>
                            <m:r>
                              <a:rPr lang="en-US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</m:d>
                          </m:e>
                          <m:sup>
                            <m:r>
                              <a:rPr lang="en-US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  <m:r>
                                  <a:rPr lang="en-US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</m:d>
                          </m:e>
                          <m:sup>
                            <m:r>
                              <a:rPr lang="en-US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b="0" i="0" dirty="0">
                    <a:solidFill>
                      <a:schemeClr val="tx1"/>
                    </a:solidFill>
                    <a:latin typeface="+mj-lt"/>
                  </a:rPr>
                  <a:t>.</a:t>
                </a:r>
                <a:endParaRPr lang="en-I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6AF19C-AA28-406F-8CA6-8FE5E9C4F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80" y="4765292"/>
                <a:ext cx="6149741" cy="614142"/>
              </a:xfrm>
              <a:prstGeom prst="rect">
                <a:avLst/>
              </a:prstGeom>
              <a:blipFill>
                <a:blip r:embed="rId4"/>
                <a:stretch>
                  <a:fillRect b="-26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59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12" grpId="0" animBg="1"/>
      <p:bldP spid="13" grpId="0"/>
      <p:bldP spid="14" grpId="0"/>
      <p:bldP spid="22" grpId="0"/>
      <p:bldP spid="23" grpId="0" animBg="1"/>
      <p:bldP spid="25" grpId="0" animBg="1"/>
      <p:bldP spid="26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868214" y="2110582"/>
            <a:ext cx="7730841" cy="1876091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E1F07-4502-43AC-927D-E2E57934E7E3}"/>
              </a:ext>
            </a:extLst>
          </p:cNvPr>
          <p:cNvSpPr txBox="1"/>
          <p:nvPr/>
        </p:nvSpPr>
        <p:spPr>
          <a:xfrm>
            <a:off x="1130244" y="2687137"/>
            <a:ext cx="21797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Method:7</a:t>
            </a:r>
            <a:endParaRPr lang="en-IN" sz="4000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CDA6EF38-8AF1-43A5-8A55-5706410765B6}"/>
              </a:ext>
            </a:extLst>
          </p:cNvPr>
          <p:cNvSpPr/>
          <p:nvPr/>
        </p:nvSpPr>
        <p:spPr>
          <a:xfrm>
            <a:off x="3297114" y="2828578"/>
            <a:ext cx="705271" cy="425003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BA375-40BD-4010-AF73-AEA3092A164B}"/>
              </a:ext>
            </a:extLst>
          </p:cNvPr>
          <p:cNvSpPr txBox="1"/>
          <p:nvPr/>
        </p:nvSpPr>
        <p:spPr>
          <a:xfrm>
            <a:off x="4002385" y="2694684"/>
            <a:ext cx="45966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Local Extreme Values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854691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Lagrange’s Multiplier Method</a:t>
            </a:r>
            <a:endParaRPr lang="en-IN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2BCEC81-8475-451A-9F04-73A4D85ADEDF}"/>
              </a:ext>
            </a:extLst>
          </p:cNvPr>
          <p:cNvSpPr/>
          <p:nvPr/>
        </p:nvSpPr>
        <p:spPr>
          <a:xfrm>
            <a:off x="129492" y="1052347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790C7D-2C4C-4D09-A911-0F063B97D7B6}"/>
                  </a:ext>
                </a:extLst>
              </p:cNvPr>
              <p:cNvSpPr txBox="1"/>
              <p:nvPr/>
            </p:nvSpPr>
            <p:spPr>
              <a:xfrm>
                <a:off x="526974" y="914905"/>
                <a:ext cx="101519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Procedure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for find finding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maxima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&amp;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minima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of the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with</a:t>
                </a: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 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790C7D-2C4C-4D09-A911-0F063B97D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74" y="914905"/>
                <a:ext cx="10151912" cy="523220"/>
              </a:xfrm>
              <a:prstGeom prst="rect">
                <a:avLst/>
              </a:prstGeom>
              <a:blipFill>
                <a:blip r:embed="rId2"/>
                <a:stretch>
                  <a:fillRect l="-1200" t="-11628" r="-900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98EE03-B33A-49F1-A781-66D8B7670624}"/>
                  </a:ext>
                </a:extLst>
              </p:cNvPr>
              <p:cNvSpPr txBox="1"/>
              <p:nvPr/>
            </p:nvSpPr>
            <p:spPr>
              <a:xfrm>
                <a:off x="526974" y="1536105"/>
                <a:ext cx="71256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satisfying the condition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Cambria Math" panose="02040503050406030204" pitchFamily="18" charset="0"/>
                  </a:rPr>
                  <a:t>is as follow</a:t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98EE03-B33A-49F1-A781-66D8B7670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74" y="1536105"/>
                <a:ext cx="7125683" cy="523220"/>
              </a:xfrm>
              <a:prstGeom prst="rect">
                <a:avLst/>
              </a:prstGeom>
              <a:blipFill>
                <a:blip r:embed="rId3"/>
                <a:stretch>
                  <a:fillRect l="-1711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E0D2D4-F3D6-4DB0-9D5B-DD5AAF93193B}"/>
                  </a:ext>
                </a:extLst>
              </p:cNvPr>
              <p:cNvSpPr txBox="1"/>
              <p:nvPr/>
            </p:nvSpPr>
            <p:spPr>
              <a:xfrm>
                <a:off x="701039" y="2330289"/>
                <a:ext cx="96512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IN" sz="2800" b="0" i="0" dirty="0">
                    <a:latin typeface="+mj-lt"/>
                  </a:rPr>
                  <a:t>Con</a:t>
                </a:r>
                <a:r>
                  <a:rPr lang="en-US" sz="2800" b="0" i="0" dirty="0">
                    <a:latin typeface="+mj-lt"/>
                  </a:rPr>
                  <a:t>struct</a:t>
                </a:r>
                <a:r>
                  <a:rPr lang="en-IN" sz="2800" b="0" i="0" dirty="0">
                    <a:latin typeface="+mj-lt"/>
                  </a:rPr>
                  <a:t> </a:t>
                </a:r>
                <a:r>
                  <a:rPr lang="en-US" sz="2800" b="0" i="0" dirty="0">
                    <a:latin typeface="+mj-lt"/>
                  </a:rPr>
                  <a:t>the new function</a:t>
                </a:r>
                <a14:m>
                  <m:oMath xmlns:m="http://schemas.openxmlformats.org/officeDocument/2006/math">
                    <m:r>
                      <a:rPr lang="en-IN" sz="2800" b="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as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l-GR" sz="28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r>
                  <a:rPr lang="en-US" sz="2800" b="0" i="0" dirty="0">
                    <a:solidFill>
                      <a:srgbClr val="212121"/>
                    </a:solidFill>
                    <a:latin typeface="+mj-lt"/>
                    <a:ea typeface="Cambria Math" panose="02040503050406030204" pitchFamily="18" charset="0"/>
                  </a:rPr>
                  <a:t>.</a:t>
                </a:r>
                <a:endParaRPr lang="en-IN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E0D2D4-F3D6-4DB0-9D5B-DD5AAF931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39" y="2330289"/>
                <a:ext cx="9651276" cy="523220"/>
              </a:xfrm>
              <a:prstGeom prst="rect">
                <a:avLst/>
              </a:prstGeom>
              <a:blipFill>
                <a:blip r:embed="rId4"/>
                <a:stretch>
                  <a:fillRect l="-1263" t="-11628" r="-82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A45D98-509A-456E-AC0D-8A0F3D28861B}"/>
                  </a:ext>
                </a:extLst>
              </p:cNvPr>
              <p:cNvSpPr txBox="1"/>
              <p:nvPr/>
            </p:nvSpPr>
            <p:spPr>
              <a:xfrm>
                <a:off x="29107" y="2330289"/>
                <a:ext cx="7315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A45D98-509A-456E-AC0D-8A0F3D288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7" y="2330289"/>
                <a:ext cx="73152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345C9D-8E7C-40E8-B0E7-CCEA6D628547}"/>
                  </a:ext>
                </a:extLst>
              </p:cNvPr>
              <p:cNvSpPr txBox="1"/>
              <p:nvPr/>
            </p:nvSpPr>
            <p:spPr>
              <a:xfrm>
                <a:off x="4465319" y="3088934"/>
                <a:ext cx="4856481" cy="985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IN" sz="2800" b="0" i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  <m:r>
                        <m:rPr>
                          <m:lit/>
                        </m:rPr>
                        <a:rPr lang="en-IN" sz="2800" b="0" i="0"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IN" sz="28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IN" sz="28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b="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345C9D-8E7C-40E8-B0E7-CCEA6D628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319" y="3088934"/>
                <a:ext cx="4856481" cy="9855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C34053-B02B-4218-902F-8A786A2470BC}"/>
                  </a:ext>
                </a:extLst>
              </p:cNvPr>
              <p:cNvSpPr txBox="1"/>
              <p:nvPr/>
            </p:nvSpPr>
            <p:spPr>
              <a:xfrm>
                <a:off x="34936" y="3352258"/>
                <a:ext cx="7315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C34053-B02B-4218-902F-8A786A247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6" y="3352258"/>
                <a:ext cx="73152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C4A0D8-93E7-4728-A5FF-BF812BF745D3}"/>
                  </a:ext>
                </a:extLst>
              </p:cNvPr>
              <p:cNvSpPr txBox="1"/>
              <p:nvPr/>
            </p:nvSpPr>
            <p:spPr>
              <a:xfrm>
                <a:off x="701038" y="4076239"/>
                <a:ext cx="57736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stationary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C4A0D8-93E7-4728-A5FF-BF812BF74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38" y="4076239"/>
                <a:ext cx="5773653" cy="523220"/>
              </a:xfrm>
              <a:prstGeom prst="rect">
                <a:avLst/>
              </a:prstGeom>
              <a:blipFill>
                <a:blip r:embed="rId8"/>
                <a:stretch>
                  <a:fillRect l="-2112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D04907-6370-4503-A1E8-138089450EA9}"/>
                  </a:ext>
                </a:extLst>
              </p:cNvPr>
              <p:cNvSpPr txBox="1"/>
              <p:nvPr/>
            </p:nvSpPr>
            <p:spPr>
              <a:xfrm>
                <a:off x="766456" y="4801449"/>
                <a:ext cx="115333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800" b="0" i="0" dirty="0">
                    <a:solidFill>
                      <a:srgbClr val="212121"/>
                    </a:solidFill>
                    <a:latin typeface="+mj-lt"/>
                  </a:rPr>
                  <a:t>Find the </a:t>
                </a:r>
                <a:r>
                  <a:rPr lang="en-US" sz="2800" b="0" i="0" dirty="0">
                    <a:solidFill>
                      <a:schemeClr val="tx1"/>
                    </a:solidFill>
                    <a:latin typeface="+mj-lt"/>
                  </a:rPr>
                  <a:t>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0" i="0" dirty="0">
                    <a:latin typeface="+mj-lt"/>
                  </a:rPr>
                  <a:t>at</a:t>
                </a:r>
                <a:r>
                  <a:rPr lang="en-US" sz="2800" b="0" i="0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sz="2800" b="0" i="0" dirty="0">
                    <a:solidFill>
                      <a:srgbClr val="212121"/>
                    </a:solidFill>
                    <a:latin typeface="+mj-lt"/>
                  </a:rPr>
                  <a:t>above </a:t>
                </a:r>
                <a:r>
                  <a:rPr lang="en-US" sz="2800" b="0" i="0" dirty="0">
                    <a:solidFill>
                      <a:srgbClr val="FF0000"/>
                    </a:solidFill>
                    <a:latin typeface="+mj-lt"/>
                  </a:rPr>
                  <a:t>stationary points </a:t>
                </a:r>
                <a:r>
                  <a:rPr lang="en-US" sz="2800" b="0" i="0" dirty="0">
                    <a:solidFill>
                      <a:srgbClr val="212121"/>
                    </a:solidFill>
                    <a:latin typeface="+mj-lt"/>
                  </a:rPr>
                  <a:t>and give the </a:t>
                </a:r>
                <a:r>
                  <a:rPr lang="en-US" sz="2800" b="0" i="0" dirty="0">
                    <a:solidFill>
                      <a:srgbClr val="FF0000"/>
                    </a:solidFill>
                    <a:latin typeface="+mj-lt"/>
                  </a:rPr>
                  <a:t>conclusion </a:t>
                </a:r>
                <a:r>
                  <a:rPr lang="en-US" sz="2800" i="0" dirty="0">
                    <a:solidFill>
                      <a:srgbClr val="212121"/>
                    </a:solidFill>
                    <a:latin typeface="+mj-lt"/>
                  </a:rPr>
                  <a:t>about</a:t>
                </a:r>
                <a:r>
                  <a:rPr lang="en-US" sz="2800" b="0" i="0" dirty="0">
                    <a:solidFill>
                      <a:srgbClr val="FF0000"/>
                    </a:solidFill>
                    <a:latin typeface="+mj-lt"/>
                  </a:rPr>
                  <a:t> </a:t>
                </a:r>
                <a:endParaRPr lang="en-IN" sz="28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D04907-6370-4503-A1E8-138089450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56" y="4801449"/>
                <a:ext cx="11533339" cy="523220"/>
              </a:xfrm>
              <a:prstGeom prst="rect">
                <a:avLst/>
              </a:prstGeom>
              <a:blipFill>
                <a:blip r:embed="rId9"/>
                <a:stretch>
                  <a:fillRect l="-1110" t="-12941" r="-159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0C2A4F-BED8-420A-A589-7FB3D790699E}"/>
                  </a:ext>
                </a:extLst>
              </p:cNvPr>
              <p:cNvSpPr txBox="1"/>
              <p:nvPr/>
            </p:nvSpPr>
            <p:spPr>
              <a:xfrm>
                <a:off x="65417" y="4801449"/>
                <a:ext cx="7315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0C2A4F-BED8-420A-A589-7FB3D7906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7" y="4801449"/>
                <a:ext cx="73152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EC6BCC7-4DC1-48AD-A28B-310746AA36B4}"/>
              </a:ext>
            </a:extLst>
          </p:cNvPr>
          <p:cNvSpPr txBox="1"/>
          <p:nvPr/>
        </p:nvSpPr>
        <p:spPr>
          <a:xfrm>
            <a:off x="788335" y="5382847"/>
            <a:ext cx="3281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</a:rPr>
              <a:t>maxima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rPr>
              <a:t> or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</a:rPr>
              <a:t>minima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rPr>
              <a:t>.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3A09FD-07AB-4A35-8F36-7F8A99783FD0}"/>
              </a:ext>
            </a:extLst>
          </p:cNvPr>
          <p:cNvSpPr txBox="1"/>
          <p:nvPr/>
        </p:nvSpPr>
        <p:spPr>
          <a:xfrm>
            <a:off x="731519" y="3338602"/>
            <a:ext cx="39928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Solve the three equations 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98AA7A-87B9-4FFD-966D-DBFE1208C6EC}"/>
              </a:ext>
            </a:extLst>
          </p:cNvPr>
          <p:cNvSpPr txBox="1"/>
          <p:nvPr/>
        </p:nvSpPr>
        <p:spPr>
          <a:xfrm>
            <a:off x="9166213" y="3338602"/>
            <a:ext cx="18573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 find the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81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11" grpId="0"/>
      <p:bldP spid="20" grpId="0"/>
      <p:bldP spid="22" grpId="0"/>
      <p:bldP spid="23" grpId="0"/>
      <p:bldP spid="24" grpId="0"/>
      <p:bldP spid="25" grpId="0"/>
      <p:bldP spid="26" grpId="0"/>
      <p:bldP spid="6" grpId="0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Lagrange’s Multiplier Method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308E2C-D7BA-458A-8362-4FF83D35D150}"/>
              </a:ext>
            </a:extLst>
          </p:cNvPr>
          <p:cNvSpPr txBox="1">
            <a:spLocks/>
          </p:cNvSpPr>
          <p:nvPr/>
        </p:nvSpPr>
        <p:spPr>
          <a:xfrm>
            <a:off x="131180" y="2208812"/>
            <a:ext cx="1421890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3B4B1C-4A94-45EA-9ECF-4B2AC333EBE0}"/>
              </a:ext>
            </a:extLst>
          </p:cNvPr>
          <p:cNvSpPr txBox="1">
            <a:spLocks/>
          </p:cNvSpPr>
          <p:nvPr/>
        </p:nvSpPr>
        <p:spPr>
          <a:xfrm>
            <a:off x="131180" y="988862"/>
            <a:ext cx="1729893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FA8997F-AA12-4303-AB7D-75D4A82EC6DC}"/>
                  </a:ext>
                </a:extLst>
              </p:cNvPr>
              <p:cNvSpPr/>
              <p:nvPr/>
            </p:nvSpPr>
            <p:spPr>
              <a:xfrm>
                <a:off x="1861073" y="955791"/>
                <a:ext cx="997532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Find the </a:t>
                </a:r>
                <a:r>
                  <a:rPr lang="en-US" sz="2800" b="0" i="0" dirty="0">
                    <a:solidFill>
                      <a:srgbClr val="0070C0"/>
                    </a:solidFill>
                    <a:latin typeface="+mj-lt"/>
                    <a:ea typeface="Cambria Math" panose="02040503050406030204" pitchFamily="18" charset="0"/>
                  </a:rPr>
                  <a:t>maximum</a:t>
                </a:r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 and </a:t>
                </a:r>
                <a:r>
                  <a:rPr lang="en-US" sz="2800" b="0" i="0" dirty="0">
                    <a:solidFill>
                      <a:srgbClr val="0070C0"/>
                    </a:solidFill>
                    <a:latin typeface="+mj-lt"/>
                    <a:ea typeface="Cambria Math" panose="02040503050406030204" pitchFamily="18" charset="0"/>
                  </a:rPr>
                  <a:t>minimum values</a:t>
                </a:r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 of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+4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800" b="0" i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FA8997F-AA12-4303-AB7D-75D4A82EC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73" y="955791"/>
                <a:ext cx="9975327" cy="523220"/>
              </a:xfrm>
              <a:prstGeom prst="rect">
                <a:avLst/>
              </a:prstGeom>
              <a:blipFill>
                <a:blip r:embed="rId2"/>
                <a:stretch>
                  <a:fillRect l="-1222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542C500-85AD-4579-9066-4B039DF5F0DD}"/>
                  </a:ext>
                </a:extLst>
              </p:cNvPr>
              <p:cNvSpPr/>
              <p:nvPr/>
            </p:nvSpPr>
            <p:spPr>
              <a:xfrm>
                <a:off x="1861072" y="1491051"/>
                <a:ext cx="103309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on the circle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b="0" i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using the method of Lagrange multiplier</a:t>
                </a:r>
                <a:r>
                  <a:rPr lang="en-US" sz="2800" i="0" dirty="0">
                    <a:solidFill>
                      <a:srgbClr val="212121"/>
                    </a:solidFill>
                    <a:latin typeface="+mj-lt"/>
                  </a:rPr>
                  <a:t>.</a:t>
                </a:r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542C500-85AD-4579-9066-4B039DF5F0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72" y="1491051"/>
                <a:ext cx="10330928" cy="523220"/>
              </a:xfrm>
              <a:prstGeom prst="rect">
                <a:avLst/>
              </a:prstGeom>
              <a:blipFill>
                <a:blip r:embed="rId3"/>
                <a:stretch>
                  <a:fillRect l="-1180" t="-11765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E33D-522B-4C1D-8D3D-CEA8384010F3}"/>
                  </a:ext>
                </a:extLst>
              </p:cNvPr>
              <p:cNvSpPr txBox="1"/>
              <p:nvPr/>
            </p:nvSpPr>
            <p:spPr>
              <a:xfrm>
                <a:off x="1861072" y="2147774"/>
                <a:ext cx="37052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Cambria Math" panose="02040503050406030204" pitchFamily="18" charset="0"/>
                    <a:cs typeface="+mn-cs"/>
                  </a:rPr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x</m:t>
                        </m:r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y</m:t>
                        </m:r>
                      </m:e>
                    </m:d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=3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x</m:t>
                    </m:r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+4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y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AFE33D-522B-4C1D-8D3D-CEA838401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72" y="2147774"/>
                <a:ext cx="3705225" cy="523220"/>
              </a:xfrm>
              <a:prstGeom prst="rect">
                <a:avLst/>
              </a:prstGeom>
              <a:blipFill>
                <a:blip r:embed="rId4"/>
                <a:stretch>
                  <a:fillRect l="-3289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CBD918-E093-41CC-AC31-88C30D984B0D}"/>
                  </a:ext>
                </a:extLst>
              </p:cNvPr>
              <p:cNvSpPr txBox="1"/>
              <p:nvPr/>
            </p:nvSpPr>
            <p:spPr>
              <a:xfrm>
                <a:off x="5391671" y="2147906"/>
                <a:ext cx="49690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212121"/>
                    </a:solidFill>
                    <a:latin typeface="Roboto Condensed"/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x</m:t>
                        </m:r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y</m:t>
                        </m:r>
                      </m:e>
                    </m:d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sSup>
                      <m:sSupPr>
                        <m:ctrlP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I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I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.</a:t>
                </a:r>
                <a:endParaRPr lang="en-I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CBD918-E093-41CC-AC31-88C30D984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671" y="2147906"/>
                <a:ext cx="4969045" cy="523220"/>
              </a:xfrm>
              <a:prstGeom prst="rect">
                <a:avLst/>
              </a:prstGeom>
              <a:blipFill>
                <a:blip r:embed="rId5"/>
                <a:stretch>
                  <a:fillRect l="-2451" t="-10465" r="-123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938780-931E-4C2A-842F-26FEA1F166A9}"/>
                  </a:ext>
                </a:extLst>
              </p:cNvPr>
              <p:cNvSpPr txBox="1"/>
              <p:nvPr/>
            </p:nvSpPr>
            <p:spPr>
              <a:xfrm>
                <a:off x="612151" y="2812413"/>
                <a:ext cx="97367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IN" sz="2800" b="0" i="0" dirty="0">
                    <a:latin typeface="+mj-lt"/>
                  </a:rPr>
                  <a:t>Con</a:t>
                </a:r>
                <a:r>
                  <a:rPr lang="en-US" sz="2800" b="0" i="0" dirty="0">
                    <a:latin typeface="+mj-lt"/>
                  </a:rPr>
                  <a:t>struct</a:t>
                </a:r>
                <a:r>
                  <a:rPr lang="en-IN" sz="2800" b="0" i="0" dirty="0">
                    <a:latin typeface="+mj-lt"/>
                  </a:rPr>
                  <a:t> </a:t>
                </a:r>
                <a:r>
                  <a:rPr lang="en-US" sz="2800" b="0" i="0" dirty="0">
                    <a:latin typeface="+mj-lt"/>
                  </a:rPr>
                  <a:t>the new function</a:t>
                </a:r>
                <a14:m>
                  <m:oMath xmlns:m="http://schemas.openxmlformats.org/officeDocument/2006/math">
                    <m:r>
                      <a:rPr lang="en-IN" sz="2800" b="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as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l-GR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r>
                  <a:rPr lang="en-US" sz="2800" b="0" i="0" dirty="0">
                    <a:solidFill>
                      <a:srgbClr val="212121"/>
                    </a:solidFill>
                    <a:latin typeface="+mj-lt"/>
                    <a:ea typeface="Cambria Math" panose="02040503050406030204" pitchFamily="18" charset="0"/>
                  </a:rPr>
                  <a:t>.</a:t>
                </a:r>
                <a:endParaRPr lang="en-IN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D938780-931E-4C2A-842F-26FEA1F16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51" y="2812413"/>
                <a:ext cx="9736720" cy="523220"/>
              </a:xfrm>
              <a:prstGeom prst="rect">
                <a:avLst/>
              </a:prstGeom>
              <a:blipFill>
                <a:blip r:embed="rId6"/>
                <a:stretch>
                  <a:fillRect l="-1252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D7930D8-7601-46E5-BFC0-21602528F92E}"/>
                  </a:ext>
                </a:extLst>
              </p:cNvPr>
              <p:cNvSpPr txBox="1"/>
              <p:nvPr/>
            </p:nvSpPr>
            <p:spPr>
              <a:xfrm>
                <a:off x="196514" y="3374577"/>
                <a:ext cx="62804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F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              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I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λ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                    </m:t>
                          </m:r>
                        </m:e>
                      </m:d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D7930D8-7601-46E5-BFC0-21602528F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14" y="3374577"/>
                <a:ext cx="628048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row: Right 42">
            <a:extLst>
              <a:ext uri="{FF2B5EF4-FFF2-40B4-BE49-F238E27FC236}">
                <a16:creationId xmlns:a16="http://schemas.microsoft.com/office/drawing/2014/main" id="{C6508582-0FDA-4BAA-999B-45D1BF4C1AB5}"/>
              </a:ext>
            </a:extLst>
          </p:cNvPr>
          <p:cNvSpPr/>
          <p:nvPr/>
        </p:nvSpPr>
        <p:spPr>
          <a:xfrm>
            <a:off x="196514" y="2955572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2D4E47E-BF2B-499D-92B9-EF7F489211C3}"/>
                  </a:ext>
                </a:extLst>
              </p:cNvPr>
              <p:cNvSpPr txBox="1"/>
              <p:nvPr/>
            </p:nvSpPr>
            <p:spPr>
              <a:xfrm>
                <a:off x="4026422" y="2153611"/>
                <a:ext cx="13525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3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x</m:t>
                    </m:r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+4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y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2D4E47E-BF2B-499D-92B9-EF7F48921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422" y="2153611"/>
                <a:ext cx="135255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EDEDAFD-E0D1-40D2-9EC3-E1957EA6D2FF}"/>
                  </a:ext>
                </a:extLst>
              </p:cNvPr>
              <p:cNvSpPr txBox="1"/>
              <p:nvPr/>
            </p:nvSpPr>
            <p:spPr>
              <a:xfrm>
                <a:off x="7557022" y="2145827"/>
                <a:ext cx="19748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EDEDAFD-E0D1-40D2-9EC3-E1957EA6D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022" y="2145827"/>
                <a:ext cx="197485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DD53D5-CF52-46F1-9C8E-60FE2D634F47}"/>
                  </a:ext>
                </a:extLst>
              </p:cNvPr>
              <p:cNvSpPr txBox="1"/>
              <p:nvPr/>
            </p:nvSpPr>
            <p:spPr>
              <a:xfrm>
                <a:off x="3694380" y="3853193"/>
                <a:ext cx="4872183" cy="985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  <m: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=0, </m:t>
                      </m:r>
                      <m:f>
                        <m:f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  <m: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 </m:t>
                      </m:r>
                      <m:r>
                        <m:rPr>
                          <m:lit/>
                        </m:rP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&amp;</m:t>
                      </m:r>
                      <m: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ϕ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</m:d>
                      <m: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DD53D5-CF52-46F1-9C8E-60FE2D634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380" y="3853193"/>
                <a:ext cx="4872183" cy="9855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32208E12-BFB4-4FAC-B254-F774C8CD4E7C}"/>
              </a:ext>
            </a:extLst>
          </p:cNvPr>
          <p:cNvSpPr txBox="1"/>
          <p:nvPr/>
        </p:nvSpPr>
        <p:spPr>
          <a:xfrm>
            <a:off x="612151" y="4097783"/>
            <a:ext cx="3227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Solve three equations </a:t>
            </a:r>
            <a:endParaRPr lang="en-IN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85FE905-8EFA-4075-A8F9-0F2296CC7775}"/>
              </a:ext>
            </a:extLst>
          </p:cNvPr>
          <p:cNvSpPr/>
          <p:nvPr/>
        </p:nvSpPr>
        <p:spPr>
          <a:xfrm>
            <a:off x="196514" y="4235179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576486-DAF6-4503-988A-8165704F5644}"/>
              </a:ext>
            </a:extLst>
          </p:cNvPr>
          <p:cNvSpPr txBox="1"/>
          <p:nvPr/>
        </p:nvSpPr>
        <p:spPr>
          <a:xfrm>
            <a:off x="8421721" y="4097783"/>
            <a:ext cx="3227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for stationary points.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87B8B6-DE86-49E1-B982-B35D242971A6}"/>
                  </a:ext>
                </a:extLst>
              </p:cNvPr>
              <p:cNvSpPr txBox="1"/>
              <p:nvPr/>
            </p:nvSpPr>
            <p:spPr>
              <a:xfrm>
                <a:off x="542988" y="4658149"/>
                <a:ext cx="1142346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687B8B6-DE86-49E1-B982-B35D24297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88" y="4658149"/>
                <a:ext cx="1142346" cy="911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E66D9A1-8E66-4129-8401-AE3C63C096BF}"/>
                  </a:ext>
                </a:extLst>
              </p:cNvPr>
              <p:cNvSpPr txBox="1"/>
              <p:nvPr/>
            </p:nvSpPr>
            <p:spPr>
              <a:xfrm>
                <a:off x="1515954" y="4910197"/>
                <a:ext cx="23232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3+</m:t>
                      </m:r>
                      <m:r>
                        <m:rPr>
                          <m:sty m:val="p"/>
                        </m:rPr>
                        <a:rPr kumimoji="0" lang="en-I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λ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E66D9A1-8E66-4129-8401-AE3C63C09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954" y="4910197"/>
                <a:ext cx="232326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84EAF7E-49B8-4F6E-AD88-30880721007F}"/>
                  </a:ext>
                </a:extLst>
              </p:cNvPr>
              <p:cNvSpPr txBox="1"/>
              <p:nvPr/>
            </p:nvSpPr>
            <p:spPr>
              <a:xfrm>
                <a:off x="109408" y="5594035"/>
                <a:ext cx="2188274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84EAF7E-49B8-4F6E-AD88-308807210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08" y="5594035"/>
                <a:ext cx="2188274" cy="8989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9F049DE-8AFC-435C-BCC8-D7BAD6198319}"/>
                  </a:ext>
                </a:extLst>
              </p:cNvPr>
              <p:cNvSpPr/>
              <p:nvPr/>
            </p:nvSpPr>
            <p:spPr>
              <a:xfrm>
                <a:off x="2241305" y="5821793"/>
                <a:ext cx="18403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9F049DE-8AFC-435C-BCC8-D7BAD61983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305" y="5821793"/>
                <a:ext cx="184034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F87429BB-7873-47CC-973B-6DF6FB1F5F7D}"/>
              </a:ext>
            </a:extLst>
          </p:cNvPr>
          <p:cNvSpPr/>
          <p:nvPr/>
        </p:nvSpPr>
        <p:spPr>
          <a:xfrm>
            <a:off x="513292" y="5634005"/>
            <a:ext cx="1706241" cy="877154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DD6DFE2-B144-4A7A-86B4-2D66176A24DA}"/>
                  </a:ext>
                </a:extLst>
              </p:cNvPr>
              <p:cNvSpPr txBox="1"/>
              <p:nvPr/>
            </p:nvSpPr>
            <p:spPr>
              <a:xfrm>
                <a:off x="4440149" y="4698215"/>
                <a:ext cx="1239784" cy="985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DD6DFE2-B144-4A7A-86B4-2D66176A2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149" y="4698215"/>
                <a:ext cx="1239784" cy="98559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EBCEDDE-E1F3-44EF-A2D5-9315854492ED}"/>
                  </a:ext>
                </a:extLst>
              </p:cNvPr>
              <p:cNvSpPr txBox="1"/>
              <p:nvPr/>
            </p:nvSpPr>
            <p:spPr>
              <a:xfrm>
                <a:off x="5437286" y="4910197"/>
                <a:ext cx="23232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4+</m:t>
                      </m:r>
                      <m:r>
                        <m:rPr>
                          <m:sty m:val="p"/>
                        </m:rPr>
                        <a:rPr kumimoji="0" lang="en-I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λ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EBCEDDE-E1F3-44EF-A2D5-931585449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286" y="4910197"/>
                <a:ext cx="232326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47EBC0-0FC1-41B9-AE86-70F218F24256}"/>
                  </a:ext>
                </a:extLst>
              </p:cNvPr>
              <p:cNvSpPr txBox="1"/>
              <p:nvPr/>
            </p:nvSpPr>
            <p:spPr>
              <a:xfrm>
                <a:off x="4054459" y="5607966"/>
                <a:ext cx="2188274" cy="974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47EBC0-0FC1-41B9-AE86-70F218F24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459" y="5607966"/>
                <a:ext cx="2188274" cy="97424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4EBFA0F-601D-4B83-A492-51205204B294}"/>
                  </a:ext>
                </a:extLst>
              </p:cNvPr>
              <p:cNvSpPr/>
              <p:nvPr/>
            </p:nvSpPr>
            <p:spPr>
              <a:xfrm>
                <a:off x="6162637" y="5877548"/>
                <a:ext cx="18403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4EBFA0F-601D-4B83-A492-51205204B2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637" y="5877548"/>
                <a:ext cx="184034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C77D5228-5C46-4893-BE04-9B8EF883B9B9}"/>
              </a:ext>
            </a:extLst>
          </p:cNvPr>
          <p:cNvSpPr/>
          <p:nvPr/>
        </p:nvSpPr>
        <p:spPr>
          <a:xfrm>
            <a:off x="4488095" y="5665046"/>
            <a:ext cx="1646553" cy="877154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17BF7B5-637A-4F0D-8B7C-93028CE761BE}"/>
                  </a:ext>
                </a:extLst>
              </p:cNvPr>
              <p:cNvSpPr txBox="1"/>
              <p:nvPr/>
            </p:nvSpPr>
            <p:spPr>
              <a:xfrm>
                <a:off x="7932878" y="5478559"/>
                <a:ext cx="24278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=1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17BF7B5-637A-4F0D-8B7C-93028CE76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878" y="5478559"/>
                <a:ext cx="242783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rrow: Right 62">
            <a:extLst>
              <a:ext uri="{FF2B5EF4-FFF2-40B4-BE49-F238E27FC236}">
                <a16:creationId xmlns:a16="http://schemas.microsoft.com/office/drawing/2014/main" id="{5AF7B94E-AF13-488D-9AEF-E5745E953D9E}"/>
              </a:ext>
            </a:extLst>
          </p:cNvPr>
          <p:cNvSpPr/>
          <p:nvPr/>
        </p:nvSpPr>
        <p:spPr>
          <a:xfrm>
            <a:off x="214389" y="5063331"/>
            <a:ext cx="314570" cy="216953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AA141401-2F6F-4E75-BAD4-5B3F0FE7CDE2}"/>
              </a:ext>
            </a:extLst>
          </p:cNvPr>
          <p:cNvSpPr/>
          <p:nvPr/>
        </p:nvSpPr>
        <p:spPr>
          <a:xfrm>
            <a:off x="4109635" y="5096556"/>
            <a:ext cx="314570" cy="216953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4E34669F-8EFA-46A6-A255-2D57EC7556B0}"/>
              </a:ext>
            </a:extLst>
          </p:cNvPr>
          <p:cNvSpPr/>
          <p:nvPr/>
        </p:nvSpPr>
        <p:spPr>
          <a:xfrm>
            <a:off x="8017727" y="5046564"/>
            <a:ext cx="314570" cy="216953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85035BC-1B6A-4EEC-B453-6F4C15843A05}"/>
                  </a:ext>
                </a:extLst>
              </p:cNvPr>
              <p:cNvSpPr/>
              <p:nvPr/>
            </p:nvSpPr>
            <p:spPr>
              <a:xfrm>
                <a:off x="10311800" y="5470869"/>
                <a:ext cx="1880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85035BC-1B6A-4EEC-B453-6F4C15843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1800" y="5470869"/>
                <a:ext cx="188020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333D309-3A4F-4E11-8770-FFACD11EBF53}"/>
                  </a:ext>
                </a:extLst>
              </p:cNvPr>
              <p:cNvSpPr txBox="1"/>
              <p:nvPr/>
            </p:nvSpPr>
            <p:spPr>
              <a:xfrm>
                <a:off x="8349887" y="4868716"/>
                <a:ext cx="2882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−1=0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333D309-3A4F-4E11-8770-FFACD11EB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887" y="4868716"/>
                <a:ext cx="288240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0EF90028-12A7-4201-9C68-122417743AD7}"/>
              </a:ext>
            </a:extLst>
          </p:cNvPr>
          <p:cNvSpPr/>
          <p:nvPr/>
        </p:nvSpPr>
        <p:spPr>
          <a:xfrm>
            <a:off x="8349887" y="5470869"/>
            <a:ext cx="1882931" cy="530910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8" name="Freeform 17">
            <a:extLst>
              <a:ext uri="{FF2B5EF4-FFF2-40B4-BE49-F238E27FC236}">
                <a16:creationId xmlns:a16="http://schemas.microsoft.com/office/drawing/2014/main" id="{05AF1EEA-E10D-4885-B855-A90D13B8FC4D}"/>
              </a:ext>
            </a:extLst>
          </p:cNvPr>
          <p:cNvSpPr>
            <a:spLocks/>
          </p:cNvSpPr>
          <p:nvPr/>
        </p:nvSpPr>
        <p:spPr bwMode="auto">
          <a:xfrm>
            <a:off x="3976082" y="4814839"/>
            <a:ext cx="45719" cy="1750758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9" name="Freeform 17">
            <a:extLst>
              <a:ext uri="{FF2B5EF4-FFF2-40B4-BE49-F238E27FC236}">
                <a16:creationId xmlns:a16="http://schemas.microsoft.com/office/drawing/2014/main" id="{9FF4CBA5-0924-44FC-8BC8-B1C8B05A9386}"/>
              </a:ext>
            </a:extLst>
          </p:cNvPr>
          <p:cNvSpPr>
            <a:spLocks/>
          </p:cNvSpPr>
          <p:nvPr/>
        </p:nvSpPr>
        <p:spPr bwMode="auto">
          <a:xfrm>
            <a:off x="7905819" y="4858379"/>
            <a:ext cx="45719" cy="1750758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8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-0.15026 0.17755 " pathEditMode="relative" rAng="0" ptsTypes="AA">
                                      <p:cBhvr>
                                        <p:cTn id="51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3" y="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07407E-6 L -0.26575 0.17916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94" y="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100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3" grpId="0"/>
      <p:bldP spid="37" grpId="0"/>
      <p:bldP spid="9" grpId="0"/>
      <p:bldP spid="40" grpId="0"/>
      <p:bldP spid="42" grpId="0"/>
      <p:bldP spid="43" grpId="0" animBg="1"/>
      <p:bldP spid="45" grpId="0"/>
      <p:bldP spid="45" grpId="1"/>
      <p:bldP spid="47" grpId="0"/>
      <p:bldP spid="47" grpId="1"/>
      <p:bldP spid="21" grpId="0"/>
      <p:bldP spid="23" grpId="0"/>
      <p:bldP spid="24" grpId="0" animBg="1"/>
      <p:bldP spid="27" grpId="0"/>
      <p:bldP spid="30" grpId="0"/>
      <p:bldP spid="31" grpId="0"/>
      <p:bldP spid="46" grpId="0"/>
      <p:bldP spid="51" grpId="0"/>
      <p:bldP spid="52" grpId="0" animBg="1"/>
      <p:bldP spid="55" grpId="0"/>
      <p:bldP spid="56" grpId="0"/>
      <p:bldP spid="57" grpId="0"/>
      <p:bldP spid="58" grpId="0"/>
      <p:bldP spid="59" grpId="0" animBg="1"/>
      <p:bldP spid="62" grpId="0"/>
      <p:bldP spid="63" grpId="0" animBg="1"/>
      <p:bldP spid="64" grpId="0" animBg="1"/>
      <p:bldP spid="65" grpId="0" animBg="1"/>
      <p:bldP spid="66" grpId="0"/>
      <p:bldP spid="68" grpId="0"/>
      <p:bldP spid="69" grpId="0" animBg="1"/>
      <p:bldP spid="38" grpId="0" build="p" animBg="1"/>
      <p:bldP spid="39" grpId="0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Lagrange’s Multiplier Method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308E2C-D7BA-458A-8362-4FF83D35D150}"/>
              </a:ext>
            </a:extLst>
          </p:cNvPr>
          <p:cNvSpPr txBox="1">
            <a:spLocks/>
          </p:cNvSpPr>
          <p:nvPr/>
        </p:nvSpPr>
        <p:spPr>
          <a:xfrm>
            <a:off x="196513" y="927539"/>
            <a:ext cx="2744395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84EAF7E-49B8-4F6E-AD88-30880721007F}"/>
                  </a:ext>
                </a:extLst>
              </p:cNvPr>
              <p:cNvSpPr txBox="1"/>
              <p:nvPr/>
            </p:nvSpPr>
            <p:spPr>
              <a:xfrm>
                <a:off x="8632108" y="789270"/>
                <a:ext cx="2188274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84EAF7E-49B8-4F6E-AD88-308807210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108" y="789270"/>
                <a:ext cx="2188274" cy="898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9F049DE-8AFC-435C-BCC8-D7BAD6198319}"/>
                  </a:ext>
                </a:extLst>
              </p:cNvPr>
              <p:cNvSpPr/>
              <p:nvPr/>
            </p:nvSpPr>
            <p:spPr>
              <a:xfrm>
                <a:off x="10343872" y="1017028"/>
                <a:ext cx="18403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9F049DE-8AFC-435C-BCC8-D7BAD61983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3872" y="1017028"/>
                <a:ext cx="184034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47EBC0-0FC1-41B9-AE86-70F218F24256}"/>
                  </a:ext>
                </a:extLst>
              </p:cNvPr>
              <p:cNvSpPr txBox="1"/>
              <p:nvPr/>
            </p:nvSpPr>
            <p:spPr>
              <a:xfrm>
                <a:off x="8651035" y="1826593"/>
                <a:ext cx="2188274" cy="974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447EBC0-0FC1-41B9-AE86-70F218F24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1035" y="1826593"/>
                <a:ext cx="2188274" cy="9742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4EBFA0F-601D-4B83-A492-51205204B294}"/>
                  </a:ext>
                </a:extLst>
              </p:cNvPr>
              <p:cNvSpPr/>
              <p:nvPr/>
            </p:nvSpPr>
            <p:spPr>
              <a:xfrm>
                <a:off x="10351433" y="2096175"/>
                <a:ext cx="18403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4EBFA0F-601D-4B83-A492-51205204B2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433" y="2096175"/>
                <a:ext cx="184034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17BF7B5-637A-4F0D-8B7C-93028CE761BE}"/>
                  </a:ext>
                </a:extLst>
              </p:cNvPr>
              <p:cNvSpPr txBox="1"/>
              <p:nvPr/>
            </p:nvSpPr>
            <p:spPr>
              <a:xfrm>
                <a:off x="8467010" y="2915990"/>
                <a:ext cx="24278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=1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17BF7B5-637A-4F0D-8B7C-93028CE76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010" y="2915990"/>
                <a:ext cx="242783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85035BC-1B6A-4EEC-B453-6F4C15843A05}"/>
                  </a:ext>
                </a:extLst>
              </p:cNvPr>
              <p:cNvSpPr/>
              <p:nvPr/>
            </p:nvSpPr>
            <p:spPr>
              <a:xfrm>
                <a:off x="10401082" y="2908300"/>
                <a:ext cx="179069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85035BC-1B6A-4EEC-B453-6F4C15843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082" y="2908300"/>
                <a:ext cx="179069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9687FBA-BB0C-470D-8142-B29DF7103991}"/>
                  </a:ext>
                </a:extLst>
              </p:cNvPr>
              <p:cNvSpPr txBox="1"/>
              <p:nvPr/>
            </p:nvSpPr>
            <p:spPr>
              <a:xfrm>
                <a:off x="612150" y="1592000"/>
                <a:ext cx="38609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212121"/>
                    </a:solidFill>
                    <a:latin typeface="+mj-lt"/>
                  </a:rPr>
                  <a:t>From </a:t>
                </a: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equations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&amp; 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9687FBA-BB0C-470D-8142-B29DF7103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50" y="1592000"/>
                <a:ext cx="3860995" cy="523220"/>
              </a:xfrm>
              <a:prstGeom prst="rect">
                <a:avLst/>
              </a:prstGeom>
              <a:blipFill>
                <a:blip r:embed="rId8"/>
                <a:stretch>
                  <a:fillRect l="-3155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Arrow: Right 48">
            <a:extLst>
              <a:ext uri="{FF2B5EF4-FFF2-40B4-BE49-F238E27FC236}">
                <a16:creationId xmlns:a16="http://schemas.microsoft.com/office/drawing/2014/main" id="{E93D2AA1-DBFF-438A-BD62-495C3A745008}"/>
              </a:ext>
            </a:extLst>
          </p:cNvPr>
          <p:cNvSpPr/>
          <p:nvPr/>
        </p:nvSpPr>
        <p:spPr>
          <a:xfrm>
            <a:off x="196513" y="1729396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B5C648-9B49-4F40-B57C-6B52B8F48DE8}"/>
                  </a:ext>
                </a:extLst>
              </p:cNvPr>
              <p:cNvSpPr txBox="1"/>
              <p:nvPr/>
            </p:nvSpPr>
            <p:spPr>
              <a:xfrm>
                <a:off x="612150" y="2228248"/>
                <a:ext cx="1044221" cy="899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2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6B5C648-9B49-4F40-B57C-6B52B8F48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50" y="2228248"/>
                <a:ext cx="1044221" cy="8991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4F3AFC6-AEC2-46E9-A588-ABE9094EBAD2}"/>
                  </a:ext>
                </a:extLst>
              </p:cNvPr>
              <p:cNvSpPr txBox="1"/>
              <p:nvPr/>
            </p:nvSpPr>
            <p:spPr>
              <a:xfrm>
                <a:off x="1568710" y="2228248"/>
                <a:ext cx="1578570" cy="9742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2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4F3AFC6-AEC2-46E9-A588-ABE9094EB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710" y="2228248"/>
                <a:ext cx="1578570" cy="9742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208594B-D13B-4701-A3DF-48B1AFC9FF04}"/>
              </a:ext>
            </a:extLst>
          </p:cNvPr>
          <p:cNvCxnSpPr>
            <a:cxnSpLocks/>
          </p:cNvCxnSpPr>
          <p:nvPr/>
        </p:nvCxnSpPr>
        <p:spPr>
          <a:xfrm flipH="1">
            <a:off x="1065355" y="2823372"/>
            <a:ext cx="254936" cy="2393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C8ABA69-3116-453B-85F2-88CED88E7C6C}"/>
              </a:ext>
            </a:extLst>
          </p:cNvPr>
          <p:cNvCxnSpPr>
            <a:cxnSpLocks/>
          </p:cNvCxnSpPr>
          <p:nvPr/>
        </p:nvCxnSpPr>
        <p:spPr>
          <a:xfrm flipH="1">
            <a:off x="2390242" y="2811015"/>
            <a:ext cx="254936" cy="2393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122F38B-83CB-4CF1-A140-624445BA850B}"/>
              </a:ext>
            </a:extLst>
          </p:cNvPr>
          <p:cNvCxnSpPr>
            <a:cxnSpLocks/>
          </p:cNvCxnSpPr>
          <p:nvPr/>
        </p:nvCxnSpPr>
        <p:spPr>
          <a:xfrm flipH="1">
            <a:off x="722332" y="2595676"/>
            <a:ext cx="254936" cy="2393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C7BCBAB-DF54-428A-890A-2807DE016A11}"/>
              </a:ext>
            </a:extLst>
          </p:cNvPr>
          <p:cNvCxnSpPr>
            <a:cxnSpLocks/>
          </p:cNvCxnSpPr>
          <p:nvPr/>
        </p:nvCxnSpPr>
        <p:spPr>
          <a:xfrm flipH="1">
            <a:off x="2032596" y="2604862"/>
            <a:ext cx="254936" cy="2393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91F00E8-0478-48B3-A34F-1167EF1954C8}"/>
                  </a:ext>
                </a:extLst>
              </p:cNvPr>
              <p:cNvSpPr txBox="1"/>
              <p:nvPr/>
            </p:nvSpPr>
            <p:spPr>
              <a:xfrm>
                <a:off x="3079535" y="2229980"/>
                <a:ext cx="1850540" cy="8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4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91F00E8-0478-48B3-A34F-1167EF195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535" y="2229980"/>
                <a:ext cx="1850540" cy="8974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7B4FE46D-9508-4895-AA34-5676BF791054}"/>
              </a:ext>
            </a:extLst>
          </p:cNvPr>
          <p:cNvSpPr/>
          <p:nvPr/>
        </p:nvSpPr>
        <p:spPr>
          <a:xfrm>
            <a:off x="3496483" y="2263079"/>
            <a:ext cx="1329102" cy="877154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7074CB9-F1BF-49C1-AA65-DD24893BD1E3}"/>
                  </a:ext>
                </a:extLst>
              </p:cNvPr>
              <p:cNvSpPr txBox="1"/>
              <p:nvPr/>
            </p:nvSpPr>
            <p:spPr>
              <a:xfrm>
                <a:off x="5003233" y="2677826"/>
                <a:ext cx="28089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ubstitute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in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7074CB9-F1BF-49C1-AA65-DD24893BD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233" y="2677826"/>
                <a:ext cx="2808914" cy="523220"/>
              </a:xfrm>
              <a:prstGeom prst="rect">
                <a:avLst/>
              </a:prstGeom>
              <a:blipFill>
                <a:blip r:embed="rId12"/>
                <a:stretch>
                  <a:fillRect l="-4555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20349E-7BB0-4C1B-8DDC-3EE6FEF51E75}"/>
                  </a:ext>
                </a:extLst>
              </p:cNvPr>
              <p:cNvSpPr txBox="1"/>
              <p:nvPr/>
            </p:nvSpPr>
            <p:spPr>
              <a:xfrm>
                <a:off x="92739" y="3315517"/>
                <a:ext cx="3190699" cy="1145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dirty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dirty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4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dirty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i="1" dirty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20349E-7BB0-4C1B-8DDC-3EE6FEF51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9" y="3315517"/>
                <a:ext cx="3190699" cy="11455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7AE3B1-08E1-4C69-9BA1-6624A4893FE2}"/>
                  </a:ext>
                </a:extLst>
              </p:cNvPr>
              <p:cNvSpPr txBox="1"/>
              <p:nvPr/>
            </p:nvSpPr>
            <p:spPr>
              <a:xfrm>
                <a:off x="92739" y="4410904"/>
                <a:ext cx="3190699" cy="9569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16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9</m:t>
                          </m:r>
                        </m:den>
                      </m:f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7AE3B1-08E1-4C69-9BA1-6624A4893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9" y="4410904"/>
                <a:ext cx="3190699" cy="95692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5C8BFF-E7F1-4691-B299-927E584A9C92}"/>
                  </a:ext>
                </a:extLst>
              </p:cNvPr>
              <p:cNvSpPr txBox="1"/>
              <p:nvPr/>
            </p:nvSpPr>
            <p:spPr>
              <a:xfrm>
                <a:off x="104059" y="5485605"/>
                <a:ext cx="319069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9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=9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5C8BFF-E7F1-4691-B299-927E584A9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59" y="5485605"/>
                <a:ext cx="319069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6F4514-C6DD-4556-95F6-9B2E819E8B15}"/>
                  </a:ext>
                </a:extLst>
              </p:cNvPr>
              <p:cNvSpPr txBox="1"/>
              <p:nvPr/>
            </p:nvSpPr>
            <p:spPr>
              <a:xfrm>
                <a:off x="3732645" y="3717768"/>
                <a:ext cx="20102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25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=9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6F4514-C6DD-4556-95F6-9B2E819E8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645" y="3717768"/>
                <a:ext cx="201023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9363D2-5DF0-400D-9019-81357A532FA2}"/>
                  </a:ext>
                </a:extLst>
              </p:cNvPr>
              <p:cNvSpPr txBox="1"/>
              <p:nvPr/>
            </p:nvSpPr>
            <p:spPr>
              <a:xfrm>
                <a:off x="3732645" y="4336918"/>
                <a:ext cx="2010234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9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25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9363D2-5DF0-400D-9019-81357A532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645" y="4336918"/>
                <a:ext cx="2010234" cy="9017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37A6BC-C638-4E96-84CD-947471F85A86}"/>
                  </a:ext>
                </a:extLst>
              </p:cNvPr>
              <p:cNvSpPr txBox="1"/>
              <p:nvPr/>
            </p:nvSpPr>
            <p:spPr>
              <a:xfrm>
                <a:off x="3732645" y="5367833"/>
                <a:ext cx="2010234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5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37A6BC-C638-4E96-84CD-947471F85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645" y="5367833"/>
                <a:ext cx="2010234" cy="90178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C8E38931-E391-4173-B3BE-DD196136B400}"/>
              </a:ext>
            </a:extLst>
          </p:cNvPr>
          <p:cNvSpPr/>
          <p:nvPr/>
        </p:nvSpPr>
        <p:spPr>
          <a:xfrm>
            <a:off x="4168225" y="5392464"/>
            <a:ext cx="1451989" cy="877154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CF64B0B-FAA8-4E4A-93C2-A521A29B174B}"/>
                  </a:ext>
                </a:extLst>
              </p:cNvPr>
              <p:cNvSpPr txBox="1"/>
              <p:nvPr/>
            </p:nvSpPr>
            <p:spPr>
              <a:xfrm>
                <a:off x="6682013" y="3298913"/>
                <a:ext cx="1451989" cy="897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lang="en-US" sz="280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4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CF64B0B-FAA8-4E4A-93C2-A521A29B1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013" y="3298913"/>
                <a:ext cx="1451989" cy="89742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500DC61-FA67-4A8C-BC87-38A4F575611A}"/>
                  </a:ext>
                </a:extLst>
              </p:cNvPr>
              <p:cNvSpPr txBox="1"/>
              <p:nvPr/>
            </p:nvSpPr>
            <p:spPr>
              <a:xfrm>
                <a:off x="6956408" y="4197877"/>
                <a:ext cx="2022224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4 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f>
                            <m:fPr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5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500DC61-FA67-4A8C-BC87-38A4F5756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408" y="4197877"/>
                <a:ext cx="2022224" cy="106048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AAEF0DD-2CF6-4A33-BE98-A6A7EFFEDB3E}"/>
              </a:ext>
            </a:extLst>
          </p:cNvPr>
          <p:cNvCxnSpPr>
            <a:cxnSpLocks/>
          </p:cNvCxnSpPr>
          <p:nvPr/>
        </p:nvCxnSpPr>
        <p:spPr>
          <a:xfrm flipH="1">
            <a:off x="7466701" y="4829075"/>
            <a:ext cx="254936" cy="2393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93CA7E8-BDAC-4DC4-93A1-F404077CFC23}"/>
              </a:ext>
            </a:extLst>
          </p:cNvPr>
          <p:cNvCxnSpPr>
            <a:cxnSpLocks/>
          </p:cNvCxnSpPr>
          <p:nvPr/>
        </p:nvCxnSpPr>
        <p:spPr>
          <a:xfrm flipH="1">
            <a:off x="8393169" y="4345859"/>
            <a:ext cx="254936" cy="2393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926C439-7EFB-4F9C-BAED-A829FCCD154C}"/>
                  </a:ext>
                </a:extLst>
              </p:cNvPr>
              <p:cNvSpPr txBox="1"/>
              <p:nvPr/>
            </p:nvSpPr>
            <p:spPr>
              <a:xfrm>
                <a:off x="6299208" y="5367833"/>
                <a:ext cx="2010234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5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926C439-7EFB-4F9C-BAED-A829FCCD1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208" y="5367833"/>
                <a:ext cx="2010234" cy="90024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5FF58E74-5B45-4A91-9991-801764AC2608}"/>
              </a:ext>
            </a:extLst>
          </p:cNvPr>
          <p:cNvSpPr/>
          <p:nvPr/>
        </p:nvSpPr>
        <p:spPr>
          <a:xfrm>
            <a:off x="6734788" y="5392464"/>
            <a:ext cx="1451989" cy="877154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AFB0AFC-12F2-4D69-93B6-D444D1309458}"/>
              </a:ext>
            </a:extLst>
          </p:cNvPr>
          <p:cNvSpPr/>
          <p:nvPr/>
        </p:nvSpPr>
        <p:spPr>
          <a:xfrm>
            <a:off x="6367443" y="3717768"/>
            <a:ext cx="314570" cy="216953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40" name="Freeform 17">
            <a:extLst>
              <a:ext uri="{FF2B5EF4-FFF2-40B4-BE49-F238E27FC236}">
                <a16:creationId xmlns:a16="http://schemas.microsoft.com/office/drawing/2014/main" id="{A120B505-12D0-400B-8311-19A889B94CF3}"/>
              </a:ext>
            </a:extLst>
          </p:cNvPr>
          <p:cNvSpPr>
            <a:spLocks/>
          </p:cNvSpPr>
          <p:nvPr/>
        </p:nvSpPr>
        <p:spPr bwMode="auto">
          <a:xfrm>
            <a:off x="3485843" y="3367276"/>
            <a:ext cx="45719" cy="3101575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41" name="Freeform 17">
            <a:extLst>
              <a:ext uri="{FF2B5EF4-FFF2-40B4-BE49-F238E27FC236}">
                <a16:creationId xmlns:a16="http://schemas.microsoft.com/office/drawing/2014/main" id="{C499DE29-9EA8-4E66-AACD-24D294FFBEE5}"/>
              </a:ext>
            </a:extLst>
          </p:cNvPr>
          <p:cNvSpPr>
            <a:spLocks/>
          </p:cNvSpPr>
          <p:nvPr/>
        </p:nvSpPr>
        <p:spPr bwMode="auto">
          <a:xfrm>
            <a:off x="6054844" y="3367276"/>
            <a:ext cx="45719" cy="3101575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958A117-7854-464D-9FFC-2106D3FC05A2}"/>
              </a:ext>
            </a:extLst>
          </p:cNvPr>
          <p:cNvGrpSpPr/>
          <p:nvPr/>
        </p:nvGrpSpPr>
        <p:grpSpPr>
          <a:xfrm>
            <a:off x="8393545" y="720437"/>
            <a:ext cx="3794887" cy="2782550"/>
            <a:chOff x="8206739" y="1603748"/>
            <a:chExt cx="3985261" cy="2268693"/>
          </a:xfrm>
        </p:grpSpPr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CB0ADC77-43A0-45EE-8718-F4AA6CB36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6739" y="1603748"/>
              <a:ext cx="46176" cy="2268693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7E3F72EE-C0D4-4373-97AD-6472B77B0273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188054" y="1865204"/>
              <a:ext cx="45719" cy="3962173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30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100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100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 animBg="1"/>
      <p:bldP spid="54" grpId="0"/>
      <p:bldP spid="61" grpId="0"/>
      <p:bldP spid="73" grpId="0"/>
      <p:bldP spid="74" grpId="0" animBg="1"/>
      <p:bldP spid="25" grpId="0"/>
      <p:bldP spid="27" grpId="0"/>
      <p:bldP spid="4" grpId="0"/>
      <p:bldP spid="5" grpId="0"/>
      <p:bldP spid="7" grpId="0"/>
      <p:bldP spid="9" grpId="0"/>
      <p:bldP spid="10" grpId="0"/>
      <p:bldP spid="42" grpId="0" animBg="1"/>
      <p:bldP spid="47" grpId="0"/>
      <p:bldP spid="53" grpId="0"/>
      <p:bldP spid="63" grpId="0"/>
      <p:bldP spid="64" grpId="0" animBg="1"/>
      <p:bldP spid="43" grpId="0" animBg="1"/>
      <p:bldP spid="40" grpId="0" build="p" animBg="1"/>
      <p:bldP spid="41" grpId="0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Lagrange’s Multiplier Method</a:t>
            </a:r>
            <a:endParaRPr lang="en-IN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4F621443-1CBE-4F63-B4CC-691DA296E5CC}"/>
              </a:ext>
            </a:extLst>
          </p:cNvPr>
          <p:cNvSpPr txBox="1">
            <a:spLocks/>
          </p:cNvSpPr>
          <p:nvPr/>
        </p:nvSpPr>
        <p:spPr>
          <a:xfrm>
            <a:off x="131180" y="2146460"/>
            <a:ext cx="2756986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F6703298-7A61-4243-BADB-8C90658F7B53}"/>
              </a:ext>
            </a:extLst>
          </p:cNvPr>
          <p:cNvSpPr txBox="1">
            <a:spLocks/>
          </p:cNvSpPr>
          <p:nvPr/>
        </p:nvSpPr>
        <p:spPr>
          <a:xfrm>
            <a:off x="131180" y="988862"/>
            <a:ext cx="1729893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50B407F-90C0-4004-B299-60685754CEFA}"/>
                  </a:ext>
                </a:extLst>
              </p:cNvPr>
              <p:cNvSpPr/>
              <p:nvPr/>
            </p:nvSpPr>
            <p:spPr>
              <a:xfrm>
                <a:off x="1861073" y="955791"/>
                <a:ext cx="997532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Find the </a:t>
                </a:r>
                <a:r>
                  <a:rPr lang="en-US" sz="2800" b="0" i="0" dirty="0">
                    <a:solidFill>
                      <a:srgbClr val="0070C0"/>
                    </a:solidFill>
                    <a:latin typeface="+mj-lt"/>
                    <a:ea typeface="Cambria Math" panose="02040503050406030204" pitchFamily="18" charset="0"/>
                  </a:rPr>
                  <a:t>maximum</a:t>
                </a:r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 and </a:t>
                </a:r>
                <a:r>
                  <a:rPr lang="en-US" sz="2800" b="0" i="0" dirty="0">
                    <a:solidFill>
                      <a:srgbClr val="0070C0"/>
                    </a:solidFill>
                    <a:latin typeface="+mj-lt"/>
                    <a:ea typeface="Cambria Math" panose="02040503050406030204" pitchFamily="18" charset="0"/>
                  </a:rPr>
                  <a:t>minimum values </a:t>
                </a:r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of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+4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800" b="0" i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50B407F-90C0-4004-B299-60685754CE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73" y="955791"/>
                <a:ext cx="9975327" cy="523220"/>
              </a:xfrm>
              <a:prstGeom prst="rect">
                <a:avLst/>
              </a:prstGeom>
              <a:blipFill>
                <a:blip r:embed="rId2"/>
                <a:stretch>
                  <a:fillRect l="-1222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D7B0735-7F18-42B3-8DFC-2A5CEDF54567}"/>
                  </a:ext>
                </a:extLst>
              </p:cNvPr>
              <p:cNvSpPr/>
              <p:nvPr/>
            </p:nvSpPr>
            <p:spPr>
              <a:xfrm>
                <a:off x="1861072" y="1491051"/>
                <a:ext cx="103309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on the circle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b="0" i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using the method of Lagrange multiplier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r>
                  <a:rPr lang="en-US" sz="2800" b="0" i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D7B0735-7F18-42B3-8DFC-2A5CEDF545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72" y="1491051"/>
                <a:ext cx="10330928" cy="523220"/>
              </a:xfrm>
              <a:prstGeom prst="rect">
                <a:avLst/>
              </a:prstGeom>
              <a:blipFill>
                <a:blip r:embed="rId3"/>
                <a:stretch>
                  <a:fillRect l="-1180" t="-14118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12C39CA-D233-47A1-9920-5091EA92E877}"/>
              </a:ext>
            </a:extLst>
          </p:cNvPr>
          <p:cNvSpPr/>
          <p:nvPr/>
        </p:nvSpPr>
        <p:spPr>
          <a:xfrm>
            <a:off x="62390" y="2600965"/>
            <a:ext cx="41401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Hence, stationary points are </a:t>
            </a:r>
            <a:r>
              <a:rPr lang="en-US" sz="2800" b="0" i="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1D4448-EDC2-44B0-BEA5-FC24BE4D5E5E}"/>
                  </a:ext>
                </a:extLst>
              </p:cNvPr>
              <p:cNvSpPr/>
              <p:nvPr/>
            </p:nvSpPr>
            <p:spPr>
              <a:xfrm>
                <a:off x="4020302" y="2323998"/>
                <a:ext cx="4140155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5 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5 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&amp;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5 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5 </m:t>
                              </m:r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lang="en-US" sz="2800" dirty="0">
                          <a:solidFill>
                            <a:srgbClr val="212121"/>
                          </a:solidFill>
                        </a:rPr>
                        <m:t>.</m:t>
                      </m:r>
                    </m:oMath>
                  </m:oMathPara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71D4448-EDC2-44B0-BEA5-FC24BE4D5E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302" y="2323998"/>
                <a:ext cx="4140155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A74BDC-21C7-4E08-B976-E7336E6AB50F}"/>
                  </a:ext>
                </a:extLst>
              </p:cNvPr>
              <p:cNvSpPr txBox="1"/>
              <p:nvPr/>
            </p:nvSpPr>
            <p:spPr>
              <a:xfrm>
                <a:off x="591204" y="3470576"/>
                <a:ext cx="2117392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f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5 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5 </m:t>
                              </m:r>
                            </m:den>
                          </m:f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EA74BDC-21C7-4E08-B976-E7336E6AB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04" y="3470576"/>
                <a:ext cx="2117392" cy="10604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F7A8A91-6DCF-4864-9B82-00D05BD55FE6}"/>
                  </a:ext>
                </a:extLst>
              </p:cNvPr>
              <p:cNvSpPr txBox="1"/>
              <p:nvPr/>
            </p:nvSpPr>
            <p:spPr>
              <a:xfrm>
                <a:off x="2503051" y="3470576"/>
                <a:ext cx="2798618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3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5 </m:t>
                              </m:r>
                            </m:den>
                          </m:f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+4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5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F7A8A91-6DCF-4864-9B82-00D05BD55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051" y="3470576"/>
                <a:ext cx="2798618" cy="10604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ADA0C4-DD6E-4B61-8340-33E7FD9CF0F4}"/>
                  </a:ext>
                </a:extLst>
              </p:cNvPr>
              <p:cNvSpPr txBox="1"/>
              <p:nvPr/>
            </p:nvSpPr>
            <p:spPr>
              <a:xfrm>
                <a:off x="2180295" y="4515573"/>
                <a:ext cx="1787236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9+16 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ADA0C4-DD6E-4B61-8340-33E7FD9CF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295" y="4515573"/>
                <a:ext cx="1787236" cy="9017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194005-8DD5-4E04-8976-BAB27D0DBE6F}"/>
                  </a:ext>
                </a:extLst>
              </p:cNvPr>
              <p:cNvSpPr txBox="1"/>
              <p:nvPr/>
            </p:nvSpPr>
            <p:spPr>
              <a:xfrm>
                <a:off x="3831360" y="4492995"/>
                <a:ext cx="1126836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25 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194005-8DD5-4E04-8976-BAB27D0DB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60" y="4492995"/>
                <a:ext cx="1126836" cy="9017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E752F829-D23B-4D08-B6C8-4EFC99CCB292}"/>
              </a:ext>
            </a:extLst>
          </p:cNvPr>
          <p:cNvSpPr/>
          <p:nvPr/>
        </p:nvSpPr>
        <p:spPr>
          <a:xfrm>
            <a:off x="6357042" y="3653112"/>
            <a:ext cx="25503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Similarly, we get </a:t>
            </a:r>
            <a:r>
              <a:rPr lang="en-US" sz="2800" b="0" i="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B6C3BDE-C51E-4344-A3AB-3A803CFAC62F}"/>
                  </a:ext>
                </a:extLst>
              </p:cNvPr>
              <p:cNvSpPr txBox="1"/>
              <p:nvPr/>
            </p:nvSpPr>
            <p:spPr>
              <a:xfrm>
                <a:off x="8761431" y="3384481"/>
                <a:ext cx="3356938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f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5 </m:t>
                              </m:r>
                            </m:den>
                          </m:f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4</m:t>
                              </m: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5 </m:t>
                              </m:r>
                            </m:den>
                          </m:f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=−5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212121"/>
                          </a:solidFill>
                        </a:rPr>
                        <m:t>.</m:t>
                      </m:r>
                    </m:oMath>
                  </m:oMathPara>
                </a14:m>
                <a:endParaRPr lang="en-IN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B6C3BDE-C51E-4344-A3AB-3A803CFAC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431" y="3384481"/>
                <a:ext cx="3356938" cy="10604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0B338091-4EB3-433A-B8AE-F436E8A9B776}"/>
              </a:ext>
            </a:extLst>
          </p:cNvPr>
          <p:cNvSpPr/>
          <p:nvPr/>
        </p:nvSpPr>
        <p:spPr>
          <a:xfrm>
            <a:off x="131180" y="3876126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62338B-0C03-4C41-B176-322AFDCE493D}"/>
                  </a:ext>
                </a:extLst>
              </p:cNvPr>
              <p:cNvSpPr txBox="1"/>
              <p:nvPr/>
            </p:nvSpPr>
            <p:spPr>
              <a:xfrm>
                <a:off x="131179" y="5376807"/>
                <a:ext cx="2942729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i="1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f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5 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5 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62338B-0C03-4C41-B176-322AFDCE4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" y="5376807"/>
                <a:ext cx="2942729" cy="10604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A7E167F0-CCBA-4E29-BF2E-40CFFCB13151}"/>
              </a:ext>
            </a:extLst>
          </p:cNvPr>
          <p:cNvSpPr txBox="1"/>
          <p:nvPr/>
        </p:nvSpPr>
        <p:spPr>
          <a:xfrm>
            <a:off x="3032080" y="5483183"/>
            <a:ext cx="28706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Condensed"/>
                <a:ea typeface="Cambria Math" panose="02040503050406030204" pitchFamily="18" charset="0"/>
                <a:cs typeface="+mn-cs"/>
              </a:rPr>
              <a:t>Which is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Roboto Condensed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oboto Condensed"/>
                <a:ea typeface="Cambria Math" panose="02040503050406030204" pitchFamily="18" charset="0"/>
              </a:rPr>
              <a:t>maximum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E6F2ED-2572-456E-BB33-67BA0D1652E8}"/>
              </a:ext>
            </a:extLst>
          </p:cNvPr>
          <p:cNvSpPr txBox="1"/>
          <p:nvPr/>
        </p:nvSpPr>
        <p:spPr>
          <a:xfrm>
            <a:off x="8749603" y="4629392"/>
            <a:ext cx="28706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Condensed"/>
                <a:ea typeface="Cambria Math" panose="02040503050406030204" pitchFamily="18" charset="0"/>
                <a:cs typeface="+mn-cs"/>
              </a:rPr>
              <a:t>Which is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Roboto Condensed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oboto Condensed"/>
                <a:ea typeface="Cambria Math" panose="02040503050406030204" pitchFamily="18" charset="0"/>
              </a:rPr>
              <a:t>minimum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C66CF8-70F5-4DC7-B5C4-18B3E7370B07}"/>
              </a:ext>
            </a:extLst>
          </p:cNvPr>
          <p:cNvSpPr/>
          <p:nvPr/>
        </p:nvSpPr>
        <p:spPr>
          <a:xfrm>
            <a:off x="640453" y="5412227"/>
            <a:ext cx="2231127" cy="1025063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B081CD-763B-476A-87B6-9BA75B691DA6}"/>
              </a:ext>
            </a:extLst>
          </p:cNvPr>
          <p:cNvSpPr/>
          <p:nvPr/>
        </p:nvSpPr>
        <p:spPr>
          <a:xfrm>
            <a:off x="8800213" y="3419901"/>
            <a:ext cx="3142405" cy="1025063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F8B5829-32A0-4F63-8F53-162F45CBF8D5}"/>
                  </a:ext>
                </a:extLst>
              </p:cNvPr>
              <p:cNvSpPr txBox="1"/>
              <p:nvPr/>
            </p:nvSpPr>
            <p:spPr>
              <a:xfrm>
                <a:off x="3073913" y="5924758"/>
                <a:ext cx="255361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Cambria Math" panose="02040503050406030204" pitchFamily="18" charset="0"/>
                    <a:cs typeface="+mn-cs"/>
                  </a:rPr>
                  <a:t>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x</m:t>
                        </m:r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y</m:t>
                        </m:r>
                      </m:e>
                    </m:d>
                    <m:r>
                      <m:rPr>
                        <m:nor/>
                      </m:rPr>
                      <a:rPr lang="en-US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F8B5829-32A0-4F63-8F53-162F45CBF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913" y="5924758"/>
                <a:ext cx="2553618" cy="523220"/>
              </a:xfrm>
              <a:prstGeom prst="rect">
                <a:avLst/>
              </a:prstGeom>
              <a:blipFill>
                <a:blip r:embed="rId13"/>
                <a:stretch>
                  <a:fillRect l="-4773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5FA768-04D1-49EB-87DD-9CF2357F6B0E}"/>
                  </a:ext>
                </a:extLst>
              </p:cNvPr>
              <p:cNvSpPr txBox="1"/>
              <p:nvPr/>
            </p:nvSpPr>
            <p:spPr>
              <a:xfrm>
                <a:off x="8749603" y="5075430"/>
                <a:ext cx="25621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Cambria Math" panose="02040503050406030204" pitchFamily="18" charset="0"/>
                    <a:cs typeface="+mn-cs"/>
                  </a:rPr>
                  <a:t>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x</m:t>
                        </m:r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y</m:t>
                        </m:r>
                      </m:e>
                    </m:d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Cambria Math" panose="02040503050406030204" pitchFamily="18" charset="0"/>
                    <a:cs typeface="+mn-cs"/>
                  </a:rPr>
                  <a:t>.</a:t>
                </a:r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F5FA768-04D1-49EB-87DD-9CF2357F6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9603" y="5075430"/>
                <a:ext cx="2562194" cy="523220"/>
              </a:xfrm>
              <a:prstGeom prst="rect">
                <a:avLst/>
              </a:prstGeom>
              <a:blipFill>
                <a:blip r:embed="rId14"/>
                <a:stretch>
                  <a:fillRect l="-4751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 17">
            <a:extLst>
              <a:ext uri="{FF2B5EF4-FFF2-40B4-BE49-F238E27FC236}">
                <a16:creationId xmlns:a16="http://schemas.microsoft.com/office/drawing/2014/main" id="{6064B666-B93A-415D-A23C-7E5CD2BD8568}"/>
              </a:ext>
            </a:extLst>
          </p:cNvPr>
          <p:cNvSpPr>
            <a:spLocks/>
          </p:cNvSpPr>
          <p:nvPr/>
        </p:nvSpPr>
        <p:spPr bwMode="auto">
          <a:xfrm>
            <a:off x="6176793" y="3470576"/>
            <a:ext cx="45719" cy="3101575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31" grpId="0"/>
      <p:bldP spid="33" grpId="0"/>
      <p:bldP spid="7" grpId="0"/>
      <p:bldP spid="8" grpId="0"/>
      <p:bldP spid="11" grpId="0"/>
      <p:bldP spid="46" grpId="0"/>
      <p:bldP spid="47" grpId="0" animBg="1"/>
      <p:bldP spid="13" grpId="0"/>
      <p:bldP spid="50" grpId="0"/>
      <p:bldP spid="16" grpId="0"/>
      <p:bldP spid="17" grpId="0" animBg="1"/>
      <p:bldP spid="18" grpId="0" animBg="1"/>
      <p:bldP spid="61" grpId="0"/>
      <p:bldP spid="20" grpId="0"/>
      <p:bldP spid="24" grpId="0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Lagrange’s Multiplier Method</a:t>
            </a:r>
            <a:endParaRPr lang="en-IN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2BCEC81-8475-451A-9F04-73A4D85ADEDF}"/>
              </a:ext>
            </a:extLst>
          </p:cNvPr>
          <p:cNvSpPr/>
          <p:nvPr/>
        </p:nvSpPr>
        <p:spPr>
          <a:xfrm>
            <a:off x="129492" y="1052347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790C7D-2C4C-4D09-A911-0F063B97D7B6}"/>
                  </a:ext>
                </a:extLst>
              </p:cNvPr>
              <p:cNvSpPr txBox="1"/>
              <p:nvPr/>
            </p:nvSpPr>
            <p:spPr>
              <a:xfrm>
                <a:off x="526974" y="914905"/>
                <a:ext cx="105329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Procedure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for find finding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maxima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&amp;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minima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of the function</a:t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z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with</a:t>
                </a: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 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790C7D-2C4C-4D09-A911-0F063B97D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74" y="914905"/>
                <a:ext cx="10532912" cy="523220"/>
              </a:xfrm>
              <a:prstGeom prst="rect">
                <a:avLst/>
              </a:prstGeom>
              <a:blipFill>
                <a:blip r:embed="rId2"/>
                <a:stretch>
                  <a:fillRect l="-1157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98EE03-B33A-49F1-A781-66D8B7670624}"/>
                  </a:ext>
                </a:extLst>
              </p:cNvPr>
              <p:cNvSpPr txBox="1"/>
              <p:nvPr/>
            </p:nvSpPr>
            <p:spPr>
              <a:xfrm>
                <a:off x="526974" y="1536105"/>
                <a:ext cx="73978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satisfying the condition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Cambria Math" panose="02040503050406030204" pitchFamily="18" charset="0"/>
                  </a:rPr>
                  <a:t>is as follow</a:t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98EE03-B33A-49F1-A781-66D8B7670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74" y="1536105"/>
                <a:ext cx="7397826" cy="523220"/>
              </a:xfrm>
              <a:prstGeom prst="rect">
                <a:avLst/>
              </a:prstGeom>
              <a:blipFill>
                <a:blip r:embed="rId3"/>
                <a:stretch>
                  <a:fillRect l="-1647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E0D2D4-F3D6-4DB0-9D5B-DD5AAF93193B}"/>
                  </a:ext>
                </a:extLst>
              </p:cNvPr>
              <p:cNvSpPr txBox="1"/>
              <p:nvPr/>
            </p:nvSpPr>
            <p:spPr>
              <a:xfrm>
                <a:off x="728407" y="2330289"/>
                <a:ext cx="1116975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IN" sz="2800" b="0" i="0" dirty="0">
                    <a:latin typeface="+mj-lt"/>
                  </a:rPr>
                  <a:t>Con</a:t>
                </a:r>
                <a:r>
                  <a:rPr lang="en-US" sz="2800" b="0" i="0" dirty="0">
                    <a:latin typeface="+mj-lt"/>
                  </a:rPr>
                  <a:t>struct</a:t>
                </a:r>
                <a:r>
                  <a:rPr lang="en-IN" sz="2800" b="0" i="0" dirty="0">
                    <a:latin typeface="+mj-lt"/>
                  </a:rPr>
                  <a:t> </a:t>
                </a:r>
                <a:r>
                  <a:rPr lang="en-US" sz="2800" b="0" i="0" dirty="0">
                    <a:latin typeface="+mj-lt"/>
                  </a:rPr>
                  <a:t>the new function</a:t>
                </a:r>
                <a:r>
                  <a:rPr lang="en-IN" sz="2800" b="0" i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as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l-GR" sz="28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</m:d>
                  </m:oMath>
                </a14:m>
                <a:r>
                  <a:rPr lang="en-US" sz="2800" b="0" i="0" dirty="0">
                    <a:solidFill>
                      <a:srgbClr val="212121"/>
                    </a:solidFill>
                    <a:latin typeface="+mj-lt"/>
                    <a:ea typeface="Cambria Math" panose="02040503050406030204" pitchFamily="18" charset="0"/>
                  </a:rPr>
                  <a:t>.</a:t>
                </a:r>
                <a:endParaRPr lang="en-IN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E0D2D4-F3D6-4DB0-9D5B-DD5AAF931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07" y="2330289"/>
                <a:ext cx="11169751" cy="523220"/>
              </a:xfrm>
              <a:prstGeom prst="rect">
                <a:avLst/>
              </a:prstGeom>
              <a:blipFill>
                <a:blip r:embed="rId4"/>
                <a:stretch>
                  <a:fillRect l="-1091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A45D98-509A-456E-AC0D-8A0F3D28861B}"/>
                  </a:ext>
                </a:extLst>
              </p:cNvPr>
              <p:cNvSpPr txBox="1"/>
              <p:nvPr/>
            </p:nvSpPr>
            <p:spPr>
              <a:xfrm>
                <a:off x="62305" y="2319960"/>
                <a:ext cx="7315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A45D98-509A-456E-AC0D-8A0F3D288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5" y="2319960"/>
                <a:ext cx="73152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345C9D-8E7C-40E8-B0E7-CCEA6D628547}"/>
                  </a:ext>
                </a:extLst>
              </p:cNvPr>
              <p:cNvSpPr txBox="1"/>
              <p:nvPr/>
            </p:nvSpPr>
            <p:spPr>
              <a:xfrm>
                <a:off x="4320525" y="3150162"/>
                <a:ext cx="6417899" cy="985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IN" sz="2800" b="0" i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IN" sz="280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IN" sz="2800" b="0" i="0"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IN" sz="28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IN" sz="28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b="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345C9D-8E7C-40E8-B0E7-CCEA6D628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525" y="3150162"/>
                <a:ext cx="6417899" cy="9855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C34053-B02B-4218-902F-8A786A2470BC}"/>
                  </a:ext>
                </a:extLst>
              </p:cNvPr>
              <p:cNvSpPr txBox="1"/>
              <p:nvPr/>
            </p:nvSpPr>
            <p:spPr>
              <a:xfrm>
                <a:off x="62305" y="3352258"/>
                <a:ext cx="7315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C34053-B02B-4218-902F-8A786A247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05" y="3352258"/>
                <a:ext cx="73152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C4A0D8-93E7-4728-A5FF-BF812BF745D3}"/>
                  </a:ext>
                </a:extLst>
              </p:cNvPr>
              <p:cNvSpPr txBox="1"/>
              <p:nvPr/>
            </p:nvSpPr>
            <p:spPr>
              <a:xfrm>
                <a:off x="728407" y="4076239"/>
                <a:ext cx="713173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i="0" dirty="0">
                    <a:solidFill>
                      <a:srgbClr val="212121"/>
                    </a:solidFill>
                    <a:latin typeface="+mj-lt"/>
                  </a:rPr>
                  <a:t>the </a:t>
                </a: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rPr>
                  <a:t>stationary 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…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C4A0D8-93E7-4728-A5FF-BF812BF74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07" y="4076239"/>
                <a:ext cx="7131738" cy="523220"/>
              </a:xfrm>
              <a:prstGeom prst="rect">
                <a:avLst/>
              </a:prstGeom>
              <a:blipFill>
                <a:blip r:embed="rId8"/>
                <a:stretch>
                  <a:fillRect l="-1709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D04907-6370-4503-A1E8-138089450EA9}"/>
                  </a:ext>
                </a:extLst>
              </p:cNvPr>
              <p:cNvSpPr txBox="1"/>
              <p:nvPr/>
            </p:nvSpPr>
            <p:spPr>
              <a:xfrm>
                <a:off x="793825" y="4801449"/>
                <a:ext cx="108994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sz="2800" b="0" i="0" dirty="0">
                    <a:solidFill>
                      <a:srgbClr val="212121"/>
                    </a:solidFill>
                    <a:latin typeface="+mj-lt"/>
                  </a:rPr>
                  <a:t>Find the </a:t>
                </a:r>
                <a:r>
                  <a:rPr lang="en-US" sz="2800" b="0" i="0" dirty="0">
                    <a:solidFill>
                      <a:schemeClr val="tx1"/>
                    </a:solidFill>
                    <a:latin typeface="+mj-lt"/>
                  </a:rPr>
                  <a:t>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0" i="0" dirty="0">
                    <a:latin typeface="+mj-lt"/>
                  </a:rPr>
                  <a:t>at </a:t>
                </a:r>
                <a:r>
                  <a:rPr lang="en-US" sz="2800" b="0" i="0" dirty="0">
                    <a:solidFill>
                      <a:srgbClr val="212121"/>
                    </a:solidFill>
                    <a:latin typeface="+mj-lt"/>
                  </a:rPr>
                  <a:t>above </a:t>
                </a:r>
                <a:r>
                  <a:rPr lang="en-US" sz="2800" b="0" i="0" dirty="0">
                    <a:solidFill>
                      <a:srgbClr val="FF0000"/>
                    </a:solidFill>
                    <a:latin typeface="+mj-lt"/>
                  </a:rPr>
                  <a:t>stationary points </a:t>
                </a:r>
                <a:r>
                  <a:rPr lang="en-US" sz="2800" b="0" i="0" dirty="0">
                    <a:solidFill>
                      <a:srgbClr val="212121"/>
                    </a:solidFill>
                    <a:latin typeface="+mj-lt"/>
                  </a:rPr>
                  <a:t>and give the </a:t>
                </a:r>
                <a:r>
                  <a:rPr lang="en-US" sz="2800" b="0" i="0" dirty="0">
                    <a:solidFill>
                      <a:srgbClr val="FF0000"/>
                    </a:solidFill>
                    <a:latin typeface="+mj-lt"/>
                  </a:rPr>
                  <a:t>conclusion</a:t>
                </a:r>
                <a:endParaRPr lang="en-IN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3D04907-6370-4503-A1E8-138089450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25" y="4801449"/>
                <a:ext cx="10899411" cy="523220"/>
              </a:xfrm>
              <a:prstGeom prst="rect">
                <a:avLst/>
              </a:prstGeom>
              <a:blipFill>
                <a:blip r:embed="rId9"/>
                <a:stretch>
                  <a:fillRect l="-1119" t="-12941" r="-559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0C2A4F-BED8-420A-A589-7FB3D790699E}"/>
                  </a:ext>
                </a:extLst>
              </p:cNvPr>
              <p:cNvSpPr txBox="1"/>
              <p:nvPr/>
            </p:nvSpPr>
            <p:spPr>
              <a:xfrm>
                <a:off x="92786" y="4801449"/>
                <a:ext cx="7315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0C2A4F-BED8-420A-A589-7FB3D7906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6" y="4801449"/>
                <a:ext cx="73152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EC6BCC7-4DC1-48AD-A28B-310746AA36B4}"/>
              </a:ext>
            </a:extLst>
          </p:cNvPr>
          <p:cNvSpPr txBox="1"/>
          <p:nvPr/>
        </p:nvSpPr>
        <p:spPr>
          <a:xfrm>
            <a:off x="871459" y="5382847"/>
            <a:ext cx="40289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rPr>
              <a:t>about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</a:rPr>
              <a:t>maxima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rPr>
              <a:t> or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</a:rPr>
              <a:t>minima</a:t>
            </a:r>
            <a:r>
              <a:rPr lang="en-US" sz="2800" dirty="0">
                <a:solidFill>
                  <a:srgbClr val="212121"/>
                </a:solidFill>
                <a:latin typeface="+mj-lt"/>
              </a:rPr>
              <a:t>.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FBCBD4-EB8B-41EB-B054-CCDE2FC7EDF1}"/>
              </a:ext>
            </a:extLst>
          </p:cNvPr>
          <p:cNvSpPr txBox="1"/>
          <p:nvPr/>
        </p:nvSpPr>
        <p:spPr>
          <a:xfrm>
            <a:off x="758888" y="3362587"/>
            <a:ext cx="38290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Solve the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four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equations 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4831CE-B698-4CBB-BA9E-AF5B9A99D3F6}"/>
              </a:ext>
            </a:extLst>
          </p:cNvPr>
          <p:cNvSpPr txBox="1"/>
          <p:nvPr/>
        </p:nvSpPr>
        <p:spPr>
          <a:xfrm>
            <a:off x="10645619" y="3362587"/>
            <a:ext cx="12580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 find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996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11" grpId="0"/>
      <p:bldP spid="20" grpId="0"/>
      <p:bldP spid="22" grpId="0"/>
      <p:bldP spid="23" grpId="0"/>
      <p:bldP spid="24" grpId="0"/>
      <p:bldP spid="25" grpId="0"/>
      <p:bldP spid="26" grpId="0"/>
      <p:bldP spid="6" grpId="0"/>
      <p:bldP spid="18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Lagrange’s Multiplier Method</a:t>
            </a:r>
            <a:endParaRPr lang="en-IN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3B4B1C-4A94-45EA-9ECF-4B2AC333EBE0}"/>
              </a:ext>
            </a:extLst>
          </p:cNvPr>
          <p:cNvSpPr txBox="1">
            <a:spLocks/>
          </p:cNvSpPr>
          <p:nvPr/>
        </p:nvSpPr>
        <p:spPr>
          <a:xfrm>
            <a:off x="131180" y="988862"/>
            <a:ext cx="1729893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5: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A8997F-AA12-4303-AB7D-75D4A82EC6DC}"/>
              </a:ext>
            </a:extLst>
          </p:cNvPr>
          <p:cNvSpPr/>
          <p:nvPr/>
        </p:nvSpPr>
        <p:spPr>
          <a:xfrm>
            <a:off x="1861073" y="955791"/>
            <a:ext cx="103309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FF0000"/>
                </a:solidFill>
                <a:latin typeface="+mj-lt"/>
                <a:ea typeface="Cambria Math" panose="02040503050406030204" pitchFamily="18" charset="0"/>
              </a:rPr>
              <a:t>Divided</a:t>
            </a:r>
            <a:r>
              <a:rPr lang="en-US" sz="2800" b="0" i="0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 a given number </a:t>
            </a:r>
            <a:r>
              <a:rPr lang="en-US" sz="2800" b="0" i="0" dirty="0">
                <a:solidFill>
                  <a:srgbClr val="FF0000"/>
                </a:solidFill>
                <a:latin typeface="+mj-lt"/>
                <a:ea typeface="Cambria Math" panose="02040503050406030204" pitchFamily="18" charset="0"/>
              </a:rPr>
              <a:t>‘a’</a:t>
            </a:r>
            <a:r>
              <a:rPr lang="en-US" sz="2800" b="0" i="0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 into </a:t>
            </a:r>
            <a:r>
              <a:rPr lang="en-US" sz="2800" b="0" i="0" dirty="0">
                <a:solidFill>
                  <a:srgbClr val="FF0000"/>
                </a:solidFill>
                <a:latin typeface="+mj-lt"/>
                <a:ea typeface="Cambria Math" panose="02040503050406030204" pitchFamily="18" charset="0"/>
              </a:rPr>
              <a:t>three positive points </a:t>
            </a:r>
            <a:r>
              <a:rPr lang="en-US" sz="2800" b="0" i="0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such that their </a:t>
            </a:r>
            <a:r>
              <a:rPr lang="en-US" sz="2800" b="0" i="0" dirty="0">
                <a:solidFill>
                  <a:srgbClr val="0070C0"/>
                </a:solidFill>
                <a:latin typeface="+mj-lt"/>
                <a:ea typeface="Cambria Math" panose="02040503050406030204" pitchFamily="18" charset="0"/>
              </a:rPr>
              <a:t>sum</a:t>
            </a:r>
            <a:endParaRPr lang="en-US" sz="2800" b="0" i="0" dirty="0">
              <a:solidFill>
                <a:srgbClr val="0070C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42C500-85AD-4579-9066-4B039DF5F0DD}"/>
              </a:ext>
            </a:extLst>
          </p:cNvPr>
          <p:cNvSpPr/>
          <p:nvPr/>
        </p:nvSpPr>
        <p:spPr>
          <a:xfrm>
            <a:off x="1861072" y="1491051"/>
            <a:ext cx="103309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  <a:ea typeface="Cambria Math" panose="02040503050406030204" pitchFamily="18" charset="0"/>
              </a:rPr>
              <a:t>is </a:t>
            </a:r>
            <a:r>
              <a:rPr lang="en-US" sz="2800" dirty="0">
                <a:solidFill>
                  <a:srgbClr val="0070C0"/>
                </a:solidFill>
                <a:latin typeface="+mj-lt"/>
                <a:ea typeface="Cambria Math" panose="02040503050406030204" pitchFamily="18" charset="0"/>
              </a:rPr>
              <a:t>‘a’</a:t>
            </a:r>
            <a:r>
              <a:rPr lang="en-US" sz="2800" dirty="0">
                <a:latin typeface="+mj-lt"/>
                <a:ea typeface="Cambria Math" panose="02040503050406030204" pitchFamily="18" charset="0"/>
              </a:rPr>
              <a:t> and </a:t>
            </a:r>
            <a:r>
              <a:rPr lang="en-US" sz="2800" dirty="0">
                <a:solidFill>
                  <a:srgbClr val="0070C0"/>
                </a:solidFill>
                <a:latin typeface="+mj-lt"/>
                <a:ea typeface="Cambria Math" panose="02040503050406030204" pitchFamily="18" charset="0"/>
              </a:rPr>
              <a:t>product</a:t>
            </a:r>
            <a:r>
              <a:rPr lang="en-US" sz="2800" dirty="0">
                <a:latin typeface="+mj-lt"/>
                <a:ea typeface="Cambria Math" panose="02040503050406030204" pitchFamily="18" charset="0"/>
              </a:rPr>
              <a:t> is </a:t>
            </a:r>
            <a:r>
              <a:rPr lang="en-US" sz="2800" dirty="0">
                <a:solidFill>
                  <a:srgbClr val="0070C0"/>
                </a:solidFill>
                <a:latin typeface="+mj-lt"/>
                <a:ea typeface="Cambria Math" panose="02040503050406030204" pitchFamily="18" charset="0"/>
              </a:rPr>
              <a:t>maximum</a:t>
            </a:r>
            <a:r>
              <a:rPr lang="en-US" sz="2800" dirty="0">
                <a:latin typeface="+mj-lt"/>
                <a:ea typeface="Cambria Math" panose="02040503050406030204" pitchFamily="18" charset="0"/>
              </a:rPr>
              <a:t>.</a:t>
            </a:r>
            <a:r>
              <a:rPr lang="en-US" sz="2800" b="0" i="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246994A-ACCC-410C-9663-7BEE29A60B54}"/>
              </a:ext>
            </a:extLst>
          </p:cNvPr>
          <p:cNvSpPr txBox="1">
            <a:spLocks/>
          </p:cNvSpPr>
          <p:nvPr/>
        </p:nvSpPr>
        <p:spPr>
          <a:xfrm>
            <a:off x="167123" y="2090447"/>
            <a:ext cx="1421890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A490FE-DA91-4D25-9716-98FCB2F5D86E}"/>
              </a:ext>
            </a:extLst>
          </p:cNvPr>
          <p:cNvSpPr txBox="1"/>
          <p:nvPr/>
        </p:nvSpPr>
        <p:spPr>
          <a:xfrm>
            <a:off x="9996448" y="3153177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925733-84F5-4B82-80B7-E769DEED93C1}"/>
              </a:ext>
            </a:extLst>
          </p:cNvPr>
          <p:cNvSpPr txBox="1"/>
          <p:nvPr/>
        </p:nvSpPr>
        <p:spPr>
          <a:xfrm>
            <a:off x="11481996" y="2026311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F47281-AB58-423E-A0E5-AC2CD907C3A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10498882" y="2287921"/>
            <a:ext cx="983114" cy="112686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488A984-29E4-4E64-9813-09EBC1039CD1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10498882" y="3414787"/>
            <a:ext cx="983377" cy="2360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90630C0-5098-4EC3-A1BB-A4A547F33932}"/>
              </a:ext>
            </a:extLst>
          </p:cNvPr>
          <p:cNvSpPr txBox="1"/>
          <p:nvPr/>
        </p:nvSpPr>
        <p:spPr>
          <a:xfrm>
            <a:off x="11482259" y="3176779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94B61C-E583-446C-AB32-ADDAB4701E53}"/>
              </a:ext>
            </a:extLst>
          </p:cNvPr>
          <p:cNvSpPr txBox="1"/>
          <p:nvPr/>
        </p:nvSpPr>
        <p:spPr>
          <a:xfrm>
            <a:off x="11492628" y="4361741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z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D65258-64E0-48A7-BEEB-FD0E2E017A12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10498882" y="3414787"/>
            <a:ext cx="993746" cy="120856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020153-58D4-4E80-B082-94B4448F093A}"/>
                  </a:ext>
                </a:extLst>
              </p:cNvPr>
              <p:cNvSpPr txBox="1"/>
              <p:nvPr/>
            </p:nvSpPr>
            <p:spPr>
              <a:xfrm>
                <a:off x="2425911" y="2026311"/>
                <a:ext cx="22518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a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020153-58D4-4E80-B082-94B4448F0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911" y="2026311"/>
                <a:ext cx="225188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86C1D00-EA9A-4A7C-8B3A-E2710FA5B11C}"/>
                  </a:ext>
                </a:extLst>
              </p:cNvPr>
              <p:cNvSpPr txBox="1"/>
              <p:nvPr/>
            </p:nvSpPr>
            <p:spPr>
              <a:xfrm>
                <a:off x="4588097" y="2060633"/>
                <a:ext cx="5024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&amp;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86C1D00-EA9A-4A7C-8B3A-E2710FA5B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097" y="2060633"/>
                <a:ext cx="50243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2504F2-4645-4997-BDA6-FB016799867A}"/>
                  </a:ext>
                </a:extLst>
              </p:cNvPr>
              <p:cNvSpPr txBox="1"/>
              <p:nvPr/>
            </p:nvSpPr>
            <p:spPr>
              <a:xfrm>
                <a:off x="4930148" y="2026674"/>
                <a:ext cx="33112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x</m:t>
                    </m:r>
                    <m:r>
                      <a:rPr kumimoji="0" lang="en-US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y</m:t>
                    </m:r>
                    <m:r>
                      <a:rPr kumimoji="0" lang="en-US" sz="2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z</m:t>
                    </m:r>
                    <m:r>
                      <a: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Cambria Math" panose="02040503050406030204" pitchFamily="18" charset="0"/>
                    <a:cs typeface="+mn-cs"/>
                  </a:rPr>
                  <a:t> is maximum.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2504F2-4645-4997-BDA6-FB0167998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148" y="2026674"/>
                <a:ext cx="3311249" cy="523220"/>
              </a:xfrm>
              <a:prstGeom prst="rect">
                <a:avLst/>
              </a:prstGeom>
              <a:blipFill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3F845D5-95EB-4543-81CB-9EA797E58E30}"/>
                  </a:ext>
                </a:extLst>
              </p:cNvPr>
              <p:cNvSpPr/>
              <p:nvPr/>
            </p:nvSpPr>
            <p:spPr>
              <a:xfrm>
                <a:off x="131180" y="2573437"/>
                <a:ext cx="345966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Hence,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xyz</m:t>
                    </m:r>
                  </m:oMath>
                </a14:m>
                <a:endParaRPr lang="en-US" sz="28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3F845D5-95EB-4543-81CB-9EA797E58E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2573437"/>
                <a:ext cx="3459665" cy="523220"/>
              </a:xfrm>
              <a:prstGeom prst="rect">
                <a:avLst/>
              </a:prstGeom>
              <a:blipFill>
                <a:blip r:embed="rId6"/>
                <a:stretch>
                  <a:fillRect l="-3704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B6EAE8-7AED-4C88-9969-212CDD2F125A}"/>
                  </a:ext>
                </a:extLst>
              </p:cNvPr>
              <p:cNvSpPr txBox="1"/>
              <p:nvPr/>
            </p:nvSpPr>
            <p:spPr>
              <a:xfrm>
                <a:off x="3466858" y="2581710"/>
                <a:ext cx="504313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l-GR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B6EAE8-7AED-4C88-9969-212CDD2F1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858" y="2581710"/>
                <a:ext cx="504313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7DD44D-4854-4AD3-A10F-5153D2C683C4}"/>
                  </a:ext>
                </a:extLst>
              </p:cNvPr>
              <p:cNvSpPr txBox="1"/>
              <p:nvPr/>
            </p:nvSpPr>
            <p:spPr>
              <a:xfrm>
                <a:off x="652120" y="3152461"/>
                <a:ext cx="59446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IN" sz="2800" b="0" i="0" dirty="0">
                    <a:latin typeface="+mj-lt"/>
                  </a:rPr>
                  <a:t>Con</a:t>
                </a:r>
                <a:r>
                  <a:rPr lang="en-US" sz="2800" b="0" i="0" dirty="0">
                    <a:latin typeface="+mj-lt"/>
                  </a:rPr>
                  <a:t>struct</a:t>
                </a:r>
                <a:r>
                  <a:rPr lang="en-IN" sz="2800" b="0" i="0" dirty="0">
                    <a:latin typeface="+mj-lt"/>
                  </a:rPr>
                  <a:t> </a:t>
                </a:r>
                <a:r>
                  <a:rPr lang="en-US" sz="2800" b="0" i="0" dirty="0">
                    <a:latin typeface="+mj-lt"/>
                  </a:rPr>
                  <a:t>the new function</a:t>
                </a:r>
                <a14:m>
                  <m:oMath xmlns:m="http://schemas.openxmlformats.org/officeDocument/2006/math">
                    <m:r>
                      <a:rPr lang="en-IN" sz="2800" b="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as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07DD44D-4854-4AD3-A10F-5153D2C68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20" y="3152461"/>
                <a:ext cx="5944624" cy="523220"/>
              </a:xfrm>
              <a:prstGeom prst="rect">
                <a:avLst/>
              </a:prstGeom>
              <a:blipFill>
                <a:blip r:embed="rId8"/>
                <a:stretch>
                  <a:fillRect l="-2154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FB4643-7C8B-437E-A86F-C6CECCA7030A}"/>
                  </a:ext>
                </a:extLst>
              </p:cNvPr>
              <p:cNvSpPr txBox="1"/>
              <p:nvPr/>
            </p:nvSpPr>
            <p:spPr>
              <a:xfrm>
                <a:off x="182052" y="4317785"/>
                <a:ext cx="74197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    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</m:e>
                      </m:d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FB4643-7C8B-437E-A86F-C6CECCA70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52" y="4317785"/>
                <a:ext cx="741976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Right 31">
            <a:extLst>
              <a:ext uri="{FF2B5EF4-FFF2-40B4-BE49-F238E27FC236}">
                <a16:creationId xmlns:a16="http://schemas.microsoft.com/office/drawing/2014/main" id="{31663DC2-4190-4933-965B-C04880F3CC4A}"/>
              </a:ext>
            </a:extLst>
          </p:cNvPr>
          <p:cNvSpPr/>
          <p:nvPr/>
        </p:nvSpPr>
        <p:spPr>
          <a:xfrm>
            <a:off x="236483" y="3295620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68EDF4-3008-4EAF-B465-9DDFF03C2F28}"/>
                  </a:ext>
                </a:extLst>
              </p:cNvPr>
              <p:cNvSpPr txBox="1"/>
              <p:nvPr/>
            </p:nvSpPr>
            <p:spPr>
              <a:xfrm>
                <a:off x="673449" y="3697983"/>
                <a:ext cx="53245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x</m:t>
                        </m:r>
                        <m:r>
                          <a:rPr kumimoji="0" lang="en-I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y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z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y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z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λ</m:t>
                    </m:r>
                  </m:oMath>
                </a14:m>
                <a:r>
                  <a:rPr kumimoji="0" lang="el-GR" sz="2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ϕ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y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z</m:t>
                        </m:r>
                      </m:e>
                    </m:d>
                    <m:r>
                      <m:rPr>
                        <m:nor/>
                      </m:rPr>
                      <a:rPr lang="en-US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68EDF4-3008-4EAF-B465-9DDFF03C2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49" y="3697983"/>
                <a:ext cx="532458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787253-33D4-4D64-B0BB-BE8158BC9B99}"/>
                  </a:ext>
                </a:extLst>
              </p:cNvPr>
              <p:cNvSpPr txBox="1"/>
              <p:nvPr/>
            </p:nvSpPr>
            <p:spPr>
              <a:xfrm>
                <a:off x="2813791" y="2567681"/>
                <a:ext cx="6948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xyz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3787253-33D4-4D64-B0BB-BE8158BC9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791" y="2567681"/>
                <a:ext cx="69483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E7EEDF-B785-449E-8771-8D06A2AF02FE}"/>
                  </a:ext>
                </a:extLst>
              </p:cNvPr>
              <p:cNvSpPr txBox="1"/>
              <p:nvPr/>
            </p:nvSpPr>
            <p:spPr>
              <a:xfrm>
                <a:off x="5578130" y="2578042"/>
                <a:ext cx="22748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a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E7EEDF-B785-449E-8771-8D06A2AF0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130" y="2578042"/>
                <a:ext cx="227484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row: Right 40">
            <a:extLst>
              <a:ext uri="{FF2B5EF4-FFF2-40B4-BE49-F238E27FC236}">
                <a16:creationId xmlns:a16="http://schemas.microsoft.com/office/drawing/2014/main" id="{E2201B9A-9B67-46FF-B894-C42398FDF02C}"/>
              </a:ext>
            </a:extLst>
          </p:cNvPr>
          <p:cNvSpPr/>
          <p:nvPr/>
        </p:nvSpPr>
        <p:spPr>
          <a:xfrm>
            <a:off x="236483" y="5105693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D33309C-924E-44ED-B4EE-FF7BAC98C6BF}"/>
              </a:ext>
            </a:extLst>
          </p:cNvPr>
          <p:cNvSpPr txBox="1"/>
          <p:nvPr/>
        </p:nvSpPr>
        <p:spPr>
          <a:xfrm>
            <a:off x="609203" y="5689980"/>
            <a:ext cx="32225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i="0" dirty="0">
                <a:solidFill>
                  <a:srgbClr val="212121"/>
                </a:solidFill>
                <a:latin typeface="+mj-lt"/>
              </a:rPr>
              <a:t>the 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rPr>
              <a:t>stationary points.</a:t>
            </a:r>
            <a:endParaRPr lang="en-IN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985CA021-69BA-4DD1-8B7A-33B53E530A04}"/>
              </a:ext>
            </a:extLst>
          </p:cNvPr>
          <p:cNvSpPr/>
          <p:nvPr/>
        </p:nvSpPr>
        <p:spPr>
          <a:xfrm>
            <a:off x="1945686" y="2175599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AC1083-73D2-40CC-95F8-233900C1C3FD}"/>
              </a:ext>
            </a:extLst>
          </p:cNvPr>
          <p:cNvGrpSpPr/>
          <p:nvPr/>
        </p:nvGrpSpPr>
        <p:grpSpPr>
          <a:xfrm>
            <a:off x="652120" y="4719933"/>
            <a:ext cx="11276750" cy="985591"/>
            <a:chOff x="652120" y="4719933"/>
            <a:chExt cx="11276750" cy="98559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5ABB4E9-FB75-413D-98D8-574CF364A758}"/>
                </a:ext>
              </a:extLst>
            </p:cNvPr>
            <p:cNvSpPr txBox="1"/>
            <p:nvPr/>
          </p:nvSpPr>
          <p:spPr>
            <a:xfrm>
              <a:off x="652120" y="4958256"/>
              <a:ext cx="1127675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800" b="0" i="0" dirty="0">
                  <a:latin typeface="+mj-lt"/>
                </a:rPr>
                <a:t>Solve the </a:t>
              </a:r>
              <a:r>
                <a:rPr lang="en-US" sz="2800" b="0" i="0" dirty="0">
                  <a:latin typeface="+mj-lt"/>
                </a:rPr>
                <a:t>four</a:t>
              </a:r>
              <a:r>
                <a:rPr lang="en-IN" sz="2800" b="0" i="0" dirty="0">
                  <a:latin typeface="+mj-lt"/>
                </a:rPr>
                <a:t> equations </a:t>
              </a:r>
              <a:r>
                <a:rPr lang="en-US" sz="2800" b="0" i="0" dirty="0">
                  <a:latin typeface="+mj-lt"/>
                </a:rPr>
                <a:t>                                                                              </a:t>
              </a:r>
              <a:r>
                <a:rPr lang="en-IN" sz="2800" b="0" i="0" dirty="0">
                  <a:latin typeface="+mj-lt"/>
                </a:rPr>
                <a:t>to find</a:t>
              </a:r>
              <a:endParaRPr lang="en-US" sz="2800" b="0" i="0" dirty="0"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AC9A7CB-3C7A-4A0B-8CCC-391FB63346EE}"/>
                    </a:ext>
                  </a:extLst>
                </p:cNvPr>
                <p:cNvSpPr txBox="1"/>
                <p:nvPr/>
              </p:nvSpPr>
              <p:spPr>
                <a:xfrm>
                  <a:off x="4138556" y="4719933"/>
                  <a:ext cx="6464136" cy="9855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F</m:t>
                            </m:r>
                          </m:num>
                          <m:den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x</m:t>
                            </m:r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</m:den>
                        </m:f>
                        <m:r>
                          <a:rPr kumimoji="0" lang="en-I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=0</m:t>
                        </m:r>
                        <m:r>
                          <a:rPr kumimoji="0" lang="en-I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f>
                          <m:f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F</m:t>
                            </m:r>
                          </m:num>
                          <m:den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y</m:t>
                            </m:r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</m:den>
                        </m:f>
                        <m:r>
                          <a:rPr kumimoji="0" lang="en-I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=0</m:t>
                        </m:r>
                        <m:r>
                          <a:rPr kumimoji="0" lang="en-I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f>
                          <m:fPr>
                            <m:ctrlPr>
                              <a:rPr kumimoji="0" lang="en-I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F</m:t>
                            </m:r>
                          </m:num>
                          <m:den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z</m:t>
                            </m:r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</m:den>
                        </m:f>
                        <m:r>
                          <a:rPr kumimoji="0" lang="en-I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=0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lit/>
                          </m:rPr>
                          <a:rPr kumimoji="0" lang="en-I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&amp;</m:t>
                        </m:r>
                        <m:r>
                          <a:rPr kumimoji="0" lang="en-I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ϕ</m:t>
                        </m:r>
                        <m:d>
                          <m:dPr>
                            <m:ctrlPr>
                              <a:rPr kumimoji="0" lang="en-I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x</m:t>
                            </m:r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y</m:t>
                            </m:r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z</m:t>
                            </m:r>
                          </m:e>
                        </m:d>
                        <m:r>
                          <a:rPr kumimoji="0" lang="en-I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=0 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8AC9A7CB-3C7A-4A0B-8CCC-391FB63346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8556" y="4719933"/>
                  <a:ext cx="6464136" cy="9855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0557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85185E-6 L -0.02877 0.24954 " pathEditMode="relative" rAng="0" ptsTypes="AA">
                                      <p:cBhvr>
                                        <p:cTn id="102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" y="1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7 L -0.13555 0.24792 " pathEditMode="relative" rAng="0" ptsTypes="AA">
                                      <p:cBhvr>
                                        <p:cTn id="109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84" y="1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3" grpId="0"/>
      <p:bldP spid="15" grpId="0" animBg="1"/>
      <p:bldP spid="7" grpId="0" animBg="1"/>
      <p:bldP spid="8" grpId="0" animBg="1"/>
      <p:bldP spid="11" grpId="0" animBg="1"/>
      <p:bldP spid="12" grpId="0" animBg="1"/>
      <p:bldP spid="18" grpId="0"/>
      <p:bldP spid="22" grpId="0"/>
      <p:bldP spid="24" grpId="0"/>
      <p:bldP spid="25" grpId="0"/>
      <p:bldP spid="29" grpId="0"/>
      <p:bldP spid="30" grpId="0"/>
      <p:bldP spid="31" grpId="0"/>
      <p:bldP spid="32" grpId="0" animBg="1"/>
      <p:bldP spid="34" grpId="0"/>
      <p:bldP spid="36" grpId="0"/>
      <p:bldP spid="36" grpId="1"/>
      <p:bldP spid="38" grpId="0"/>
      <p:bldP spid="38" grpId="1"/>
      <p:bldP spid="41" grpId="0" animBg="1"/>
      <p:bldP spid="45" grpId="0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Lagrange’s Multiplier Method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308E2C-D7BA-458A-8362-4FF83D35D150}"/>
              </a:ext>
            </a:extLst>
          </p:cNvPr>
          <p:cNvSpPr txBox="1">
            <a:spLocks/>
          </p:cNvSpPr>
          <p:nvPr/>
        </p:nvSpPr>
        <p:spPr>
          <a:xfrm>
            <a:off x="196513" y="927539"/>
            <a:ext cx="2744395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505CDD-3DD6-473B-95C9-EEC6DEC617CC}"/>
                  </a:ext>
                </a:extLst>
              </p:cNvPr>
              <p:cNvSpPr txBox="1"/>
              <p:nvPr/>
            </p:nvSpPr>
            <p:spPr>
              <a:xfrm>
                <a:off x="3175624" y="875884"/>
                <a:ext cx="74197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xyz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505CDD-3DD6-473B-95C9-EEC6DEC61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24" y="875884"/>
                <a:ext cx="741976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3831ABE-C4D1-4B71-AA62-6BCEA5727364}"/>
                  </a:ext>
                </a:extLst>
              </p:cNvPr>
              <p:cNvSpPr txBox="1"/>
              <p:nvPr/>
            </p:nvSpPr>
            <p:spPr>
              <a:xfrm>
                <a:off x="570917" y="1615442"/>
                <a:ext cx="1142346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3831ABE-C4D1-4B71-AA62-6BCEA5727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17" y="1615442"/>
                <a:ext cx="1142346" cy="911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8D65F4D-92CF-4864-B7B1-A5703F5C8E0D}"/>
                  </a:ext>
                </a:extLst>
              </p:cNvPr>
              <p:cNvSpPr txBox="1"/>
              <p:nvPr/>
            </p:nvSpPr>
            <p:spPr>
              <a:xfrm>
                <a:off x="1543883" y="1813060"/>
                <a:ext cx="23232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yz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I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λ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8D65F4D-92CF-4864-B7B1-A5703F5C8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883" y="1813060"/>
                <a:ext cx="232326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DF8711-80C5-443F-BDDF-A6DC46BEA624}"/>
                  </a:ext>
                </a:extLst>
              </p:cNvPr>
              <p:cNvSpPr txBox="1"/>
              <p:nvPr/>
            </p:nvSpPr>
            <p:spPr>
              <a:xfrm>
                <a:off x="137337" y="2551328"/>
                <a:ext cx="218827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yz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6DF8711-80C5-443F-BDDF-A6DC46BEA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37" y="2551328"/>
                <a:ext cx="218827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7B68BC7-D63E-41AB-BF42-2B035325B0D6}"/>
                  </a:ext>
                </a:extLst>
              </p:cNvPr>
              <p:cNvSpPr/>
              <p:nvPr/>
            </p:nvSpPr>
            <p:spPr>
              <a:xfrm>
                <a:off x="1966082" y="2551328"/>
                <a:ext cx="18403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7B68BC7-D63E-41AB-BF42-2B035325B0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082" y="2551328"/>
                <a:ext cx="184034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E98A7102-22A8-4693-AFF9-D60027707A66}"/>
              </a:ext>
            </a:extLst>
          </p:cNvPr>
          <p:cNvSpPr/>
          <p:nvPr/>
        </p:nvSpPr>
        <p:spPr>
          <a:xfrm>
            <a:off x="566925" y="2591298"/>
            <a:ext cx="1362072" cy="483250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89E2253F-4FB9-4FA3-BC14-1FAC1B8D3813}"/>
              </a:ext>
            </a:extLst>
          </p:cNvPr>
          <p:cNvSpPr/>
          <p:nvPr/>
        </p:nvSpPr>
        <p:spPr>
          <a:xfrm>
            <a:off x="242318" y="2020624"/>
            <a:ext cx="314570" cy="216953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4B33913-A1EC-4980-9B19-2BC802412505}"/>
                  </a:ext>
                </a:extLst>
              </p:cNvPr>
              <p:cNvSpPr txBox="1"/>
              <p:nvPr/>
            </p:nvSpPr>
            <p:spPr>
              <a:xfrm>
                <a:off x="4549121" y="1563787"/>
                <a:ext cx="1142346" cy="985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B4B33913-A1EC-4980-9B19-2BC802412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121" y="1563787"/>
                <a:ext cx="1142346" cy="9855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E53E19E-3EBE-4E66-861A-154472881F6D}"/>
                  </a:ext>
                </a:extLst>
              </p:cNvPr>
              <p:cNvSpPr txBox="1"/>
              <p:nvPr/>
            </p:nvSpPr>
            <p:spPr>
              <a:xfrm>
                <a:off x="5522087" y="1761405"/>
                <a:ext cx="23232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xz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I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λ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E53E19E-3EBE-4E66-861A-154472881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087" y="1761405"/>
                <a:ext cx="232326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A1D0709-DBBD-4464-8EA5-5550778BA605}"/>
                  </a:ext>
                </a:extLst>
              </p:cNvPr>
              <p:cNvSpPr txBox="1"/>
              <p:nvPr/>
            </p:nvSpPr>
            <p:spPr>
              <a:xfrm>
                <a:off x="4115541" y="2499673"/>
                <a:ext cx="218827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xz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A1D0709-DBBD-4464-8EA5-5550778BA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541" y="2499673"/>
                <a:ext cx="218827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369EF5A-1793-45A0-BB1F-B46D6DFADF55}"/>
                  </a:ext>
                </a:extLst>
              </p:cNvPr>
              <p:cNvSpPr/>
              <p:nvPr/>
            </p:nvSpPr>
            <p:spPr>
              <a:xfrm>
                <a:off x="5944286" y="2499673"/>
                <a:ext cx="18403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369EF5A-1793-45A0-BB1F-B46D6DFAD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286" y="2499673"/>
                <a:ext cx="184034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ectangle 80">
            <a:extLst>
              <a:ext uri="{FF2B5EF4-FFF2-40B4-BE49-F238E27FC236}">
                <a16:creationId xmlns:a16="http://schemas.microsoft.com/office/drawing/2014/main" id="{B9FB7393-BCC0-4005-8C6B-8B1C5DDA8D94}"/>
              </a:ext>
            </a:extLst>
          </p:cNvPr>
          <p:cNvSpPr/>
          <p:nvPr/>
        </p:nvSpPr>
        <p:spPr>
          <a:xfrm>
            <a:off x="4519425" y="2539643"/>
            <a:ext cx="1369937" cy="483250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4A991D76-7A90-4269-9F68-5736F0B8B130}"/>
              </a:ext>
            </a:extLst>
          </p:cNvPr>
          <p:cNvSpPr/>
          <p:nvPr/>
        </p:nvSpPr>
        <p:spPr>
          <a:xfrm>
            <a:off x="4220522" y="1968969"/>
            <a:ext cx="314570" cy="216953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40E046D-366D-4577-8297-3B51BD9C1E9A}"/>
                  </a:ext>
                </a:extLst>
              </p:cNvPr>
              <p:cNvSpPr txBox="1"/>
              <p:nvPr/>
            </p:nvSpPr>
            <p:spPr>
              <a:xfrm>
                <a:off x="8629699" y="1563787"/>
                <a:ext cx="1142346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40E046D-366D-4577-8297-3B51BD9C1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699" y="1563787"/>
                <a:ext cx="1142346" cy="911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0D6CEA0-A461-4811-9ED2-54D0F0E6C59B}"/>
                  </a:ext>
                </a:extLst>
              </p:cNvPr>
              <p:cNvSpPr txBox="1"/>
              <p:nvPr/>
            </p:nvSpPr>
            <p:spPr>
              <a:xfrm>
                <a:off x="9602665" y="1761405"/>
                <a:ext cx="23232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xy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I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λ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0D6CEA0-A461-4811-9ED2-54D0F0E6C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665" y="1761405"/>
                <a:ext cx="232326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81DD08D-41D9-4EAA-B4CD-FCC34245923D}"/>
                  </a:ext>
                </a:extLst>
              </p:cNvPr>
              <p:cNvSpPr txBox="1"/>
              <p:nvPr/>
            </p:nvSpPr>
            <p:spPr>
              <a:xfrm>
                <a:off x="8196119" y="2499673"/>
                <a:ext cx="218827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xy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81DD08D-41D9-4EAA-B4CD-FCC342459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119" y="2499673"/>
                <a:ext cx="218827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3841F3C-FA83-4B85-A99A-2630D2BC6ACD}"/>
                  </a:ext>
                </a:extLst>
              </p:cNvPr>
              <p:cNvSpPr/>
              <p:nvPr/>
            </p:nvSpPr>
            <p:spPr>
              <a:xfrm>
                <a:off x="10024864" y="2499673"/>
                <a:ext cx="18403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3841F3C-FA83-4B85-A99A-2630D2BC6A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4864" y="2499673"/>
                <a:ext cx="184034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ectangle 87">
            <a:extLst>
              <a:ext uri="{FF2B5EF4-FFF2-40B4-BE49-F238E27FC236}">
                <a16:creationId xmlns:a16="http://schemas.microsoft.com/office/drawing/2014/main" id="{3F55E054-5C6A-469B-B049-F17BCF2431B3}"/>
              </a:ext>
            </a:extLst>
          </p:cNvPr>
          <p:cNvSpPr/>
          <p:nvPr/>
        </p:nvSpPr>
        <p:spPr>
          <a:xfrm>
            <a:off x="8621775" y="2528757"/>
            <a:ext cx="1369937" cy="483250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0FAEB3B2-ABE2-4D8B-ACE1-CA9D14E9B297}"/>
              </a:ext>
            </a:extLst>
          </p:cNvPr>
          <p:cNvSpPr/>
          <p:nvPr/>
        </p:nvSpPr>
        <p:spPr>
          <a:xfrm>
            <a:off x="8301100" y="1968969"/>
            <a:ext cx="314570" cy="216953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59B811E-1C78-4288-823B-B3A2A04B9734}"/>
                  </a:ext>
                </a:extLst>
              </p:cNvPr>
              <p:cNvSpPr txBox="1"/>
              <p:nvPr/>
            </p:nvSpPr>
            <p:spPr>
              <a:xfrm>
                <a:off x="658430" y="3388299"/>
                <a:ext cx="56453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212121"/>
                    </a:solidFill>
                    <a:latin typeface="+mj-lt"/>
                  </a:rPr>
                  <a:t>From </a:t>
                </a: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equations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&amp; 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e>
                    </m:d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we get</a:t>
                </a:r>
                <a:endParaRPr lang="en-IN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59B811E-1C78-4288-823B-B3A2A04B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30" y="3388299"/>
                <a:ext cx="5645384" cy="523220"/>
              </a:xfrm>
              <a:prstGeom prst="rect">
                <a:avLst/>
              </a:prstGeom>
              <a:blipFill>
                <a:blip r:embed="rId15"/>
                <a:stretch>
                  <a:fillRect l="-2160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Arrow: Right 90">
            <a:extLst>
              <a:ext uri="{FF2B5EF4-FFF2-40B4-BE49-F238E27FC236}">
                <a16:creationId xmlns:a16="http://schemas.microsoft.com/office/drawing/2014/main" id="{927B8487-CBF9-4FBD-B339-401CAACF9C54}"/>
              </a:ext>
            </a:extLst>
          </p:cNvPr>
          <p:cNvSpPr/>
          <p:nvPr/>
        </p:nvSpPr>
        <p:spPr>
          <a:xfrm>
            <a:off x="242793" y="3525695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A7649B8-1C92-49B8-94CB-5004B2A0AEC3}"/>
                  </a:ext>
                </a:extLst>
              </p:cNvPr>
              <p:cNvSpPr txBox="1"/>
              <p:nvPr/>
            </p:nvSpPr>
            <p:spPr>
              <a:xfrm>
                <a:off x="7885127" y="4183341"/>
                <a:ext cx="28824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a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A7649B8-1C92-49B8-94CB-5004B2A0A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127" y="4183341"/>
                <a:ext cx="288240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Arrow: Right 92">
            <a:extLst>
              <a:ext uri="{FF2B5EF4-FFF2-40B4-BE49-F238E27FC236}">
                <a16:creationId xmlns:a16="http://schemas.microsoft.com/office/drawing/2014/main" id="{8CFB3435-8C2C-4D16-B7B9-B925B852E2C7}"/>
              </a:ext>
            </a:extLst>
          </p:cNvPr>
          <p:cNvSpPr/>
          <p:nvPr/>
        </p:nvSpPr>
        <p:spPr>
          <a:xfrm>
            <a:off x="7969976" y="3751346"/>
            <a:ext cx="314570" cy="216953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2F508C65-6567-42A1-9AFC-1B507EE7CA51}"/>
                  </a:ext>
                </a:extLst>
              </p:cNvPr>
              <p:cNvSpPr/>
              <p:nvPr/>
            </p:nvSpPr>
            <p:spPr>
              <a:xfrm>
                <a:off x="10445496" y="4175651"/>
                <a:ext cx="1880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2F508C65-6567-42A1-9AFC-1B507EE7C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5496" y="4175651"/>
                <a:ext cx="188020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FF7C054-A4E2-442C-BB2A-FE1B8FE7BCF1}"/>
                  </a:ext>
                </a:extLst>
              </p:cNvPr>
              <p:cNvSpPr txBox="1"/>
              <p:nvPr/>
            </p:nvSpPr>
            <p:spPr>
              <a:xfrm>
                <a:off x="8302136" y="3573498"/>
                <a:ext cx="28824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a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IN" sz="1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FF7C054-A4E2-442C-BB2A-FE1B8FE7B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136" y="3573498"/>
                <a:ext cx="2882405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ectangle 95">
            <a:extLst>
              <a:ext uri="{FF2B5EF4-FFF2-40B4-BE49-F238E27FC236}">
                <a16:creationId xmlns:a16="http://schemas.microsoft.com/office/drawing/2014/main" id="{8761392F-419B-4B4F-A6A4-3495C546D94B}"/>
              </a:ext>
            </a:extLst>
          </p:cNvPr>
          <p:cNvSpPr/>
          <p:nvPr/>
        </p:nvSpPr>
        <p:spPr>
          <a:xfrm>
            <a:off x="8302136" y="4230067"/>
            <a:ext cx="2134676" cy="443850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A462E29-41ED-4769-88A1-D22843B35318}"/>
                  </a:ext>
                </a:extLst>
              </p:cNvPr>
              <p:cNvSpPr txBox="1"/>
              <p:nvPr/>
            </p:nvSpPr>
            <p:spPr>
              <a:xfrm>
                <a:off x="633654" y="3911519"/>
                <a:ext cx="33971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yz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xz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xy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A462E29-41ED-4769-88A1-D22843B35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54" y="3911519"/>
                <a:ext cx="3397191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350973D-1919-42EC-8D33-1D66569B6ED8}"/>
                  </a:ext>
                </a:extLst>
              </p:cNvPr>
              <p:cNvSpPr txBox="1"/>
              <p:nvPr/>
            </p:nvSpPr>
            <p:spPr>
              <a:xfrm>
                <a:off x="3659457" y="3922845"/>
                <a:ext cx="26072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yz</m:t>
                      </m:r>
                      <m:r>
                        <a:rPr lang="en-US" sz="280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xz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xy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350973D-1919-42EC-8D33-1D66569B6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457" y="3922845"/>
                <a:ext cx="260728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>
            <a:extLst>
              <a:ext uri="{FF2B5EF4-FFF2-40B4-BE49-F238E27FC236}">
                <a16:creationId xmlns:a16="http://schemas.microsoft.com/office/drawing/2014/main" id="{6764F1EE-708A-45ED-9E43-E835E386AAEC}"/>
              </a:ext>
            </a:extLst>
          </p:cNvPr>
          <p:cNvSpPr/>
          <p:nvPr/>
        </p:nvSpPr>
        <p:spPr>
          <a:xfrm>
            <a:off x="4102636" y="3984731"/>
            <a:ext cx="1245157" cy="450008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02" name="Arrow: Right 101">
            <a:extLst>
              <a:ext uri="{FF2B5EF4-FFF2-40B4-BE49-F238E27FC236}">
                <a16:creationId xmlns:a16="http://schemas.microsoft.com/office/drawing/2014/main" id="{3AE8422E-B8AD-460A-BE49-BF5D9A4160C8}"/>
              </a:ext>
            </a:extLst>
          </p:cNvPr>
          <p:cNvSpPr/>
          <p:nvPr/>
        </p:nvSpPr>
        <p:spPr>
          <a:xfrm>
            <a:off x="1089961" y="4969456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6B04815-148F-4AE7-9EDA-8C587361A058}"/>
                  </a:ext>
                </a:extLst>
              </p:cNvPr>
              <p:cNvSpPr txBox="1"/>
              <p:nvPr/>
            </p:nvSpPr>
            <p:spPr>
              <a:xfrm>
                <a:off x="1569962" y="4794466"/>
                <a:ext cx="13226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yz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xz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6B04815-148F-4AE7-9EDA-8C587361A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962" y="4794466"/>
                <a:ext cx="1322612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8C9B7D1-0CDC-47FA-B299-7139F0F89160}"/>
                  </a:ext>
                </a:extLst>
              </p:cNvPr>
              <p:cNvSpPr txBox="1"/>
              <p:nvPr/>
            </p:nvSpPr>
            <p:spPr>
              <a:xfrm>
                <a:off x="1175686" y="5415803"/>
                <a:ext cx="147094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8C9B7D1-0CDC-47FA-B299-7139F0F89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86" y="5415803"/>
                <a:ext cx="147094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>
            <a:extLst>
              <a:ext uri="{FF2B5EF4-FFF2-40B4-BE49-F238E27FC236}">
                <a16:creationId xmlns:a16="http://schemas.microsoft.com/office/drawing/2014/main" id="{55FAE5FE-192F-4AF0-A634-72F1AB888702}"/>
              </a:ext>
            </a:extLst>
          </p:cNvPr>
          <p:cNvSpPr/>
          <p:nvPr/>
        </p:nvSpPr>
        <p:spPr>
          <a:xfrm>
            <a:off x="4929595" y="3984526"/>
            <a:ext cx="1245157" cy="450008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F818A93A-5FDF-48C2-B937-C7F3BA9EB107}"/>
              </a:ext>
            </a:extLst>
          </p:cNvPr>
          <p:cNvSpPr/>
          <p:nvPr/>
        </p:nvSpPr>
        <p:spPr>
          <a:xfrm>
            <a:off x="4700890" y="4917902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4D29B50-1173-45FD-B0E8-98B4E87CFEE7}"/>
                  </a:ext>
                </a:extLst>
              </p:cNvPr>
              <p:cNvSpPr txBox="1"/>
              <p:nvPr/>
            </p:nvSpPr>
            <p:spPr>
              <a:xfrm>
                <a:off x="5180890" y="4742912"/>
                <a:ext cx="15142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xz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4D29B50-1173-45FD-B0E8-98B4E87CF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890" y="4742912"/>
                <a:ext cx="1514209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E669998-AE42-4ED1-8C8D-0B4F611F2F5A}"/>
                  </a:ext>
                </a:extLst>
              </p:cNvPr>
              <p:cNvSpPr txBox="1"/>
              <p:nvPr/>
            </p:nvSpPr>
            <p:spPr>
              <a:xfrm>
                <a:off x="4786615" y="5364249"/>
                <a:ext cx="147094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E669998-AE42-4ED1-8C8D-0B4F611F2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615" y="5364249"/>
                <a:ext cx="147094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BC0A2923-723C-48F2-A19E-BCC0F0BB2B9D}"/>
              </a:ext>
            </a:extLst>
          </p:cNvPr>
          <p:cNvSpPr/>
          <p:nvPr/>
        </p:nvSpPr>
        <p:spPr>
          <a:xfrm>
            <a:off x="1607802" y="5525650"/>
            <a:ext cx="985142" cy="420410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C4BA87C-F3C2-4E0A-A1AC-AA16969FE49F}"/>
              </a:ext>
            </a:extLst>
          </p:cNvPr>
          <p:cNvSpPr/>
          <p:nvPr/>
        </p:nvSpPr>
        <p:spPr>
          <a:xfrm>
            <a:off x="5217149" y="5471350"/>
            <a:ext cx="956169" cy="412127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46" name="Freeform 17">
            <a:extLst>
              <a:ext uri="{FF2B5EF4-FFF2-40B4-BE49-F238E27FC236}">
                <a16:creationId xmlns:a16="http://schemas.microsoft.com/office/drawing/2014/main" id="{4D8622AC-CE8E-4F3B-B303-274D2578C9B0}"/>
              </a:ext>
            </a:extLst>
          </p:cNvPr>
          <p:cNvSpPr>
            <a:spLocks/>
          </p:cNvSpPr>
          <p:nvPr/>
        </p:nvSpPr>
        <p:spPr bwMode="auto">
          <a:xfrm>
            <a:off x="3943044" y="1493208"/>
            <a:ext cx="45719" cy="1733423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48" name="Freeform 17">
            <a:extLst>
              <a:ext uri="{FF2B5EF4-FFF2-40B4-BE49-F238E27FC236}">
                <a16:creationId xmlns:a16="http://schemas.microsoft.com/office/drawing/2014/main" id="{F387E712-1957-4A7D-8877-E847702BA384}"/>
              </a:ext>
            </a:extLst>
          </p:cNvPr>
          <p:cNvSpPr>
            <a:spLocks/>
          </p:cNvSpPr>
          <p:nvPr/>
        </p:nvSpPr>
        <p:spPr bwMode="auto">
          <a:xfrm>
            <a:off x="7936421" y="1493208"/>
            <a:ext cx="45719" cy="1733423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49" name="Freeform 17">
            <a:extLst>
              <a:ext uri="{FF2B5EF4-FFF2-40B4-BE49-F238E27FC236}">
                <a16:creationId xmlns:a16="http://schemas.microsoft.com/office/drawing/2014/main" id="{6BCF1B58-2D09-430D-BF31-9538586B1D55}"/>
              </a:ext>
            </a:extLst>
          </p:cNvPr>
          <p:cNvSpPr>
            <a:spLocks/>
          </p:cNvSpPr>
          <p:nvPr/>
        </p:nvSpPr>
        <p:spPr bwMode="auto">
          <a:xfrm>
            <a:off x="7510633" y="3388299"/>
            <a:ext cx="45719" cy="1733423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0" name="Freeform 17">
            <a:extLst>
              <a:ext uri="{FF2B5EF4-FFF2-40B4-BE49-F238E27FC236}">
                <a16:creationId xmlns:a16="http://schemas.microsoft.com/office/drawing/2014/main" id="{15ED227C-C07E-426B-B28C-58767E976813}"/>
              </a:ext>
            </a:extLst>
          </p:cNvPr>
          <p:cNvSpPr>
            <a:spLocks/>
          </p:cNvSpPr>
          <p:nvPr/>
        </p:nvSpPr>
        <p:spPr bwMode="auto">
          <a:xfrm>
            <a:off x="3943044" y="4698944"/>
            <a:ext cx="45719" cy="1418396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0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100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1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500"/>
                            </p:stCondLst>
                            <p:childTnLst>
                              <p:par>
                                <p:cTn id="156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1000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000"/>
                            </p:stCondLst>
                            <p:childTnLst>
                              <p:par>
                                <p:cTn id="1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00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2500"/>
                            </p:stCondLst>
                            <p:childTnLst>
                              <p:par>
                                <p:cTn id="1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3500"/>
                            </p:stCondLst>
                            <p:childTnLst>
                              <p:par>
                                <p:cTn id="186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60" grpId="0"/>
      <p:bldP spid="65" grpId="0"/>
      <p:bldP spid="68" grpId="0" animBg="1"/>
      <p:bldP spid="76" grpId="0" animBg="1"/>
      <p:bldP spid="77" grpId="0"/>
      <p:bldP spid="78" grpId="0"/>
      <p:bldP spid="79" grpId="0"/>
      <p:bldP spid="80" grpId="0"/>
      <p:bldP spid="81" grpId="0" animBg="1"/>
      <p:bldP spid="83" grpId="0" animBg="1"/>
      <p:bldP spid="84" grpId="0"/>
      <p:bldP spid="85" grpId="0"/>
      <p:bldP spid="86" grpId="0"/>
      <p:bldP spid="87" grpId="0"/>
      <p:bldP spid="88" grpId="0" animBg="1"/>
      <p:bldP spid="89" grpId="0" animBg="1"/>
      <p:bldP spid="90" grpId="0"/>
      <p:bldP spid="91" grpId="0" animBg="1"/>
      <p:bldP spid="92" grpId="0"/>
      <p:bldP spid="93" grpId="0" animBg="1"/>
      <p:bldP spid="94" grpId="0"/>
      <p:bldP spid="95" grpId="0"/>
      <p:bldP spid="96" grpId="0" animBg="1"/>
      <p:bldP spid="98" grpId="0"/>
      <p:bldP spid="99" grpId="0"/>
      <p:bldP spid="100" grpId="0" animBg="1"/>
      <p:bldP spid="100" grpId="1" animBg="1"/>
      <p:bldP spid="102" grpId="0" animBg="1"/>
      <p:bldP spid="103" grpId="0"/>
      <p:bldP spid="104" grpId="0"/>
      <p:bldP spid="106" grpId="0" animBg="1"/>
      <p:bldP spid="106" grpId="1" animBg="1"/>
      <p:bldP spid="107" grpId="0" animBg="1"/>
      <p:bldP spid="108" grpId="0"/>
      <p:bldP spid="109" grpId="0"/>
      <p:bldP spid="110" grpId="0" animBg="1"/>
      <p:bldP spid="111" grpId="0" animBg="1"/>
      <p:bldP spid="46" grpId="0" build="p" animBg="1"/>
      <p:bldP spid="48" grpId="0" build="p" animBg="1"/>
      <p:bldP spid="49" grpId="0" build="p" animBg="1"/>
      <p:bldP spid="50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Lagrange’s Multiplier Method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308E2C-D7BA-458A-8362-4FF83D35D150}"/>
              </a:ext>
            </a:extLst>
          </p:cNvPr>
          <p:cNvSpPr txBox="1">
            <a:spLocks/>
          </p:cNvSpPr>
          <p:nvPr/>
        </p:nvSpPr>
        <p:spPr>
          <a:xfrm>
            <a:off x="196513" y="927539"/>
            <a:ext cx="2744395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A7649B8-1C92-49B8-94CB-5004B2A0AEC3}"/>
                  </a:ext>
                </a:extLst>
              </p:cNvPr>
              <p:cNvSpPr txBox="1"/>
              <p:nvPr/>
            </p:nvSpPr>
            <p:spPr>
              <a:xfrm>
                <a:off x="196513" y="1571477"/>
                <a:ext cx="28824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a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A7649B8-1C92-49B8-94CB-5004B2A0A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13" y="1571477"/>
                <a:ext cx="288240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2F508C65-6567-42A1-9AFC-1B507EE7CA51}"/>
                  </a:ext>
                </a:extLst>
              </p:cNvPr>
              <p:cNvSpPr/>
              <p:nvPr/>
            </p:nvSpPr>
            <p:spPr>
              <a:xfrm>
                <a:off x="2364993" y="1563787"/>
                <a:ext cx="1880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2F508C65-6567-42A1-9AFC-1B507EE7C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993" y="1563787"/>
                <a:ext cx="188020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8C9B7D1-0CDC-47FA-B299-7139F0F89160}"/>
                  </a:ext>
                </a:extLst>
              </p:cNvPr>
              <p:cNvSpPr txBox="1"/>
              <p:nvPr/>
            </p:nvSpPr>
            <p:spPr>
              <a:xfrm>
                <a:off x="4245193" y="1563787"/>
                <a:ext cx="16383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 &amp;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8C9B7D1-0CDC-47FA-B299-7139F0F89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193" y="1563787"/>
                <a:ext cx="16383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E669998-AE42-4ED1-8C8D-0B4F611F2F5A}"/>
                  </a:ext>
                </a:extLst>
              </p:cNvPr>
              <p:cNvSpPr txBox="1"/>
              <p:nvPr/>
            </p:nvSpPr>
            <p:spPr>
              <a:xfrm>
                <a:off x="5652204" y="1550794"/>
                <a:ext cx="9887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E669998-AE42-4ED1-8C8D-0B4F611F2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204" y="1550794"/>
                <a:ext cx="98874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E6AB7B2-F839-4A01-AF1E-CC1BE4987991}"/>
                  </a:ext>
                </a:extLst>
              </p:cNvPr>
              <p:cNvSpPr txBox="1"/>
              <p:nvPr/>
            </p:nvSpPr>
            <p:spPr>
              <a:xfrm>
                <a:off x="114300" y="2244208"/>
                <a:ext cx="26180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a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E6AB7B2-F839-4A01-AF1E-CC1BE4987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2244208"/>
                <a:ext cx="261801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25638B-F805-401B-925A-2D300E9EBA40}"/>
                  </a:ext>
                </a:extLst>
              </p:cNvPr>
              <p:cNvSpPr txBox="1"/>
              <p:nvPr/>
            </p:nvSpPr>
            <p:spPr>
              <a:xfrm>
                <a:off x="114300" y="2767428"/>
                <a:ext cx="16383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⇒3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a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925638B-F805-401B-925A-2D300E9EB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2767428"/>
                <a:ext cx="16383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9CF32D-3D5C-4054-94EA-CEDC7CC519F7}"/>
                  </a:ext>
                </a:extLst>
              </p:cNvPr>
              <p:cNvSpPr txBox="1"/>
              <p:nvPr/>
            </p:nvSpPr>
            <p:spPr>
              <a:xfrm>
                <a:off x="114300" y="3290648"/>
                <a:ext cx="1638300" cy="830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3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9CF32D-3D5C-4054-94EA-CEDC7CC51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3290648"/>
                <a:ext cx="1638300" cy="8302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91763A-F45A-4BB1-9837-88BE509EE568}"/>
                  </a:ext>
                </a:extLst>
              </p:cNvPr>
              <p:cNvSpPr txBox="1"/>
              <p:nvPr/>
            </p:nvSpPr>
            <p:spPr>
              <a:xfrm>
                <a:off x="1724798" y="3290648"/>
                <a:ext cx="1638300" cy="830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3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91763A-F45A-4BB1-9837-88BE509EE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798" y="3290648"/>
                <a:ext cx="1638300" cy="8302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13FB55-8D2B-49C0-B54B-CDA1136CC26D}"/>
                  </a:ext>
                </a:extLst>
              </p:cNvPr>
              <p:cNvSpPr txBox="1"/>
              <p:nvPr/>
            </p:nvSpPr>
            <p:spPr>
              <a:xfrm>
                <a:off x="3331477" y="3290648"/>
                <a:ext cx="1803939" cy="830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&amp;  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a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3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13FB55-8D2B-49C0-B54B-CDA1136CC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477" y="3290648"/>
                <a:ext cx="1803939" cy="8302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780ADD3C-65F5-4B95-AB2C-B0F8FC87761E}"/>
              </a:ext>
            </a:extLst>
          </p:cNvPr>
          <p:cNvSpPr/>
          <p:nvPr/>
        </p:nvSpPr>
        <p:spPr>
          <a:xfrm>
            <a:off x="114301" y="4294180"/>
            <a:ext cx="3957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Hence, stationary point is </a:t>
            </a:r>
            <a:r>
              <a:rPr lang="en-US" sz="2800" b="0" i="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A3B6019-2DBC-4DCD-9FF6-F9C66947F56B}"/>
                  </a:ext>
                </a:extLst>
              </p:cNvPr>
              <p:cNvSpPr/>
              <p:nvPr/>
            </p:nvSpPr>
            <p:spPr>
              <a:xfrm>
                <a:off x="3747815" y="4126073"/>
                <a:ext cx="3827850" cy="8542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3 </m:t>
                              </m:r>
                            </m:den>
                          </m:f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3 </m:t>
                              </m:r>
                            </m:den>
                          </m:f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num>
                            <m:den>
                              <m:r>
                                <a:rPr lang="en-US" sz="28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3 </m:t>
                              </m:r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lang="en-US" sz="2800" dirty="0">
                          <a:solidFill>
                            <a:srgbClr val="212121"/>
                          </a:solidFill>
                        </a:rPr>
                        <m:t>.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A3B6019-2DBC-4DCD-9FF6-F9C66947F5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815" y="4126073"/>
                <a:ext cx="3827850" cy="8542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9E4936-E934-4393-A2BD-CBE09E7017F8}"/>
                  </a:ext>
                </a:extLst>
              </p:cNvPr>
              <p:cNvSpPr txBox="1"/>
              <p:nvPr/>
            </p:nvSpPr>
            <p:spPr>
              <a:xfrm>
                <a:off x="10003" y="5418392"/>
                <a:ext cx="28266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xyz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9E4936-E934-4393-A2BD-CBE09E701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" y="5418392"/>
                <a:ext cx="282660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30E93CD-0C8A-4074-913F-060B3CC76919}"/>
              </a:ext>
            </a:extLst>
          </p:cNvPr>
          <p:cNvSpPr txBox="1"/>
          <p:nvPr/>
        </p:nvSpPr>
        <p:spPr>
          <a:xfrm>
            <a:off x="8632068" y="4555790"/>
            <a:ext cx="28706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boto Condensed"/>
                <a:ea typeface="Cambria Math" panose="02040503050406030204" pitchFamily="18" charset="0"/>
                <a:cs typeface="+mn-cs"/>
              </a:rPr>
              <a:t>Which is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Roboto Condensed"/>
                <a:ea typeface="Cambria Math" panose="02040503050406030204" pitchFamily="18" charset="0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oboto Condensed"/>
                <a:ea typeface="Cambria Math" panose="02040503050406030204" pitchFamily="18" charset="0"/>
              </a:rPr>
              <a:t>maximum</a:t>
            </a:r>
            <a:endParaRPr lang="en-IN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719C3C-6F5D-44EC-8577-A05C6F14CA9E}"/>
                  </a:ext>
                </a:extLst>
              </p:cNvPr>
              <p:cNvSpPr txBox="1"/>
              <p:nvPr/>
            </p:nvSpPr>
            <p:spPr>
              <a:xfrm>
                <a:off x="8673901" y="4951221"/>
                <a:ext cx="29611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Cambria Math" panose="02040503050406030204" pitchFamily="18" charset="0"/>
                    <a:cs typeface="+mn-cs"/>
                  </a:rPr>
                  <a:t>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x</m:t>
                        </m:r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y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z</m:t>
                        </m:r>
                      </m:e>
                    </m:d>
                    <m:r>
                      <m:rPr>
                        <m:nor/>
                      </m:rPr>
                      <a:rPr lang="en-US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719C3C-6F5D-44EC-8577-A05C6F14C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3901" y="4951221"/>
                <a:ext cx="2961158" cy="523220"/>
              </a:xfrm>
              <a:prstGeom prst="rect">
                <a:avLst/>
              </a:prstGeom>
              <a:blipFill>
                <a:blip r:embed="rId13"/>
                <a:stretch>
                  <a:fillRect l="-4321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DBBF62-BDE0-4FD5-A686-21EC8E0A6938}"/>
                  </a:ext>
                </a:extLst>
              </p:cNvPr>
              <p:cNvSpPr txBox="1"/>
              <p:nvPr/>
            </p:nvSpPr>
            <p:spPr>
              <a:xfrm>
                <a:off x="2729577" y="5273420"/>
                <a:ext cx="2086097" cy="830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a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den>
                      </m:f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a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den>
                      </m:f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a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8DBBF62-BDE0-4FD5-A686-21EC8E0A6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577" y="5273420"/>
                <a:ext cx="2086097" cy="83029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DE4D6D-C6BE-42BD-BBB6-4239C9F71CC5}"/>
                  </a:ext>
                </a:extLst>
              </p:cNvPr>
              <p:cNvSpPr txBox="1"/>
              <p:nvPr/>
            </p:nvSpPr>
            <p:spPr>
              <a:xfrm>
                <a:off x="4806590" y="5166611"/>
                <a:ext cx="1237016" cy="9553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a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27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DE4D6D-C6BE-42BD-BBB6-4239C9F71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590" y="5166611"/>
                <a:ext cx="1237016" cy="95539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0B26F8-FE51-448E-BFE4-0C4ED8D9D007}"/>
                  </a:ext>
                </a:extLst>
              </p:cNvPr>
              <p:cNvSpPr txBox="1"/>
              <p:nvPr/>
            </p:nvSpPr>
            <p:spPr>
              <a:xfrm>
                <a:off x="8165109" y="3444184"/>
                <a:ext cx="2937671" cy="9553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f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8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27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0B26F8-FE51-448E-BFE4-0C4ED8D9D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109" y="3444184"/>
                <a:ext cx="2937671" cy="95539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0416016B-8D51-4779-8102-2F6FA324DBB5}"/>
              </a:ext>
            </a:extLst>
          </p:cNvPr>
          <p:cNvSpPr/>
          <p:nvPr/>
        </p:nvSpPr>
        <p:spPr>
          <a:xfrm>
            <a:off x="8615853" y="3483868"/>
            <a:ext cx="2298813" cy="91570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28" name="Freeform 17">
            <a:extLst>
              <a:ext uri="{FF2B5EF4-FFF2-40B4-BE49-F238E27FC236}">
                <a16:creationId xmlns:a16="http://schemas.microsoft.com/office/drawing/2014/main" id="{399492F1-E85B-4F41-89C3-A3E53C0B7175}"/>
              </a:ext>
            </a:extLst>
          </p:cNvPr>
          <p:cNvSpPr>
            <a:spLocks/>
          </p:cNvSpPr>
          <p:nvPr/>
        </p:nvSpPr>
        <p:spPr bwMode="auto">
          <a:xfrm>
            <a:off x="7820593" y="3301998"/>
            <a:ext cx="45719" cy="2855306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5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00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" grpId="0"/>
      <p:bldP spid="5" grpId="0"/>
      <p:bldP spid="6" grpId="0"/>
      <p:bldP spid="7" grpId="0"/>
      <p:bldP spid="56" grpId="0"/>
      <p:bldP spid="57" grpId="0"/>
      <p:bldP spid="19" grpId="0"/>
      <p:bldP spid="20" grpId="0"/>
      <p:bldP spid="21" grpId="0"/>
      <p:bldP spid="23" grpId="0"/>
      <p:bldP spid="25" grpId="0"/>
      <p:bldP spid="24" grpId="0"/>
      <p:bldP spid="27" grpId="0" animBg="1"/>
      <p:bldP spid="28" grpId="0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Lagrange’s Multiplier Method</a:t>
            </a:r>
            <a:endParaRPr lang="en-IN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3B4B1C-4A94-45EA-9ECF-4B2AC333EBE0}"/>
              </a:ext>
            </a:extLst>
          </p:cNvPr>
          <p:cNvSpPr txBox="1">
            <a:spLocks/>
          </p:cNvSpPr>
          <p:nvPr/>
        </p:nvSpPr>
        <p:spPr>
          <a:xfrm>
            <a:off x="131180" y="988862"/>
            <a:ext cx="1729893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6: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FA8997F-AA12-4303-AB7D-75D4A82EC6DC}"/>
                  </a:ext>
                </a:extLst>
              </p:cNvPr>
              <p:cNvSpPr/>
              <p:nvPr/>
            </p:nvSpPr>
            <p:spPr>
              <a:xfrm>
                <a:off x="1861073" y="955791"/>
                <a:ext cx="1042329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Find the </a:t>
                </a:r>
                <a:r>
                  <a:rPr lang="en-US" sz="2800" b="0" i="0" dirty="0">
                    <a:solidFill>
                      <a:srgbClr val="0070C0"/>
                    </a:solidFill>
                    <a:latin typeface="+mj-lt"/>
                    <a:ea typeface="Cambria Math" panose="02040503050406030204" pitchFamily="18" charset="0"/>
                  </a:rPr>
                  <a:t>point</a:t>
                </a:r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 on the </a:t>
                </a:r>
                <a:r>
                  <a:rPr lang="en-US" sz="2800" b="0" i="0" dirty="0">
                    <a:solidFill>
                      <a:srgbClr val="0070C0"/>
                    </a:solidFill>
                    <a:latin typeface="+mj-lt"/>
                    <a:ea typeface="Cambria Math" panose="02040503050406030204" pitchFamily="18" charset="0"/>
                  </a:rPr>
                  <a:t>plane</a:t>
                </a:r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+3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</m:t>
                    </m:r>
                  </m:oMath>
                </a14:m>
                <a:r>
                  <a:rPr lang="en-US" sz="2800" b="0" i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800" b="0" i="0" dirty="0">
                    <a:solidFill>
                      <a:srgbClr val="0070C0"/>
                    </a:solidFill>
                    <a:latin typeface="+mj-lt"/>
                    <a:ea typeface="Cambria Math" panose="02040503050406030204" pitchFamily="18" charset="0"/>
                  </a:rPr>
                  <a:t>closest</a:t>
                </a:r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 to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1, 1, 1</m:t>
                        </m:r>
                      </m:e>
                    </m:d>
                    <m:r>
                      <m:rPr>
                        <m:nor/>
                      </m:rPr>
                      <a:rPr lang="en-US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FA8997F-AA12-4303-AB7D-75D4A82EC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73" y="955791"/>
                <a:ext cx="10423291" cy="523220"/>
              </a:xfrm>
              <a:prstGeom prst="rect">
                <a:avLst/>
              </a:prstGeom>
              <a:blipFill>
                <a:blip r:embed="rId2"/>
                <a:stretch>
                  <a:fillRect l="-1170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37FFC2-69AE-4BA6-AE6E-B007D04D1581}"/>
              </a:ext>
            </a:extLst>
          </p:cNvPr>
          <p:cNvSpPr txBox="1">
            <a:spLocks/>
          </p:cNvSpPr>
          <p:nvPr/>
        </p:nvSpPr>
        <p:spPr>
          <a:xfrm>
            <a:off x="131180" y="1756124"/>
            <a:ext cx="1421890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ED7D5DB-9E2F-481D-8CEA-03A44A2A362C}"/>
                  </a:ext>
                </a:extLst>
              </p:cNvPr>
              <p:cNvSpPr/>
              <p:nvPr/>
            </p:nvSpPr>
            <p:spPr>
              <a:xfrm>
                <a:off x="1861072" y="1734353"/>
                <a:ext cx="1033092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Let,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be the </a:t>
                </a:r>
                <a:r>
                  <a:rPr lang="en-US" sz="2800" b="0" i="0" dirty="0">
                    <a:latin typeface="+mj-lt"/>
                    <a:ea typeface="Cambria Math" panose="02040503050406030204" pitchFamily="18" charset="0"/>
                  </a:rPr>
                  <a:t>point</a:t>
                </a:r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 on the </a:t>
                </a:r>
                <a:r>
                  <a:rPr lang="en-US" sz="2800" b="0" i="0" dirty="0">
                    <a:latin typeface="+mj-lt"/>
                    <a:ea typeface="Cambria Math" panose="02040503050406030204" pitchFamily="18" charset="0"/>
                  </a:rPr>
                  <a:t>plane</a:t>
                </a:r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+3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</m:t>
                    </m:r>
                  </m:oMath>
                </a14:m>
                <a:r>
                  <a:rPr lang="en-US" sz="2800" b="0" i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800" b="0" i="0" dirty="0">
                    <a:latin typeface="+mj-lt"/>
                    <a:ea typeface="Cambria Math" panose="02040503050406030204" pitchFamily="18" charset="0"/>
                  </a:rPr>
                  <a:t>closest</a:t>
                </a:r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 to the</a:t>
                </a:r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ED7D5DB-9E2F-481D-8CEA-03A44A2A36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72" y="1734353"/>
                <a:ext cx="10330927" cy="523220"/>
              </a:xfrm>
              <a:prstGeom prst="rect">
                <a:avLst/>
              </a:prstGeom>
              <a:blipFill>
                <a:blip r:embed="rId3"/>
                <a:stretch>
                  <a:fillRect l="-1180" t="-11765" r="-413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B94461-A1A8-4549-8B72-0C4F87A56369}"/>
                  </a:ext>
                </a:extLst>
              </p:cNvPr>
              <p:cNvSpPr txBox="1"/>
              <p:nvPr/>
            </p:nvSpPr>
            <p:spPr>
              <a:xfrm>
                <a:off x="1861072" y="2294847"/>
                <a:ext cx="32342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Cambria Math" panose="02040503050406030204" pitchFamily="18" charset="0"/>
                    <a:cs typeface="+mn-cs"/>
                  </a:rPr>
                  <a:t>point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Q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1, 1, 1</m:t>
                        </m:r>
                      </m:e>
                    </m:d>
                    <m:r>
                      <m:rPr>
                        <m:nor/>
                      </m:rPr>
                      <a:rPr lang="en-US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B94461-A1A8-4549-8B72-0C4F87A56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72" y="2294847"/>
                <a:ext cx="3234266" cy="523220"/>
              </a:xfrm>
              <a:prstGeom prst="rect">
                <a:avLst/>
              </a:prstGeom>
              <a:blipFill>
                <a:blip r:embed="rId4"/>
                <a:stretch>
                  <a:fillRect l="-3766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F8FF6E-C5B4-46F0-AD2A-E10AC5A7378A}"/>
                  </a:ext>
                </a:extLst>
              </p:cNvPr>
              <p:cNvSpPr txBox="1"/>
              <p:nvPr/>
            </p:nvSpPr>
            <p:spPr>
              <a:xfrm>
                <a:off x="131179" y="2905780"/>
                <a:ext cx="105481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Cambria Math" panose="02040503050406030204" pitchFamily="18" charset="0"/>
                    <a:cs typeface="+mn-cs"/>
                  </a:rPr>
                  <a:t>Hence distance between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P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&amp; 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Q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Cambria Math" panose="02040503050406030204" pitchFamily="18" charset="0"/>
                    <a:cs typeface="+mn-cs"/>
                  </a:rPr>
                  <a:t>is minimum and which is defined as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:</a:t>
                </a:r>
                <a:endParaRPr lang="en-I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F8FF6E-C5B4-46F0-AD2A-E10AC5A73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" y="2905780"/>
                <a:ext cx="10548109" cy="523220"/>
              </a:xfrm>
              <a:prstGeom prst="rect">
                <a:avLst/>
              </a:prstGeom>
              <a:blipFill>
                <a:blip r:embed="rId5"/>
                <a:stretch>
                  <a:fillRect l="-1214" t="-13953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A84E4C-91F5-4827-B2E9-8FE707FFAC9E}"/>
                  </a:ext>
                </a:extLst>
              </p:cNvPr>
              <p:cNvSpPr txBox="1"/>
              <p:nvPr/>
            </p:nvSpPr>
            <p:spPr>
              <a:xfrm>
                <a:off x="752070" y="3533132"/>
                <a:ext cx="11557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PQ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A84E4C-91F5-4827-B2E9-8FE707FFA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70" y="3533132"/>
                <a:ext cx="115575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354DA4-3B04-4F23-931D-8C8A2096F6B3}"/>
                  </a:ext>
                </a:extLst>
              </p:cNvPr>
              <p:cNvSpPr txBox="1"/>
              <p:nvPr/>
            </p:nvSpPr>
            <p:spPr>
              <a:xfrm>
                <a:off x="1676580" y="3490701"/>
                <a:ext cx="5299955" cy="614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354DA4-3B04-4F23-931D-8C8A2096F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580" y="3490701"/>
                <a:ext cx="5299955" cy="6141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7DE0CB-3C3B-4B6B-B4AF-5935B9E58653}"/>
                  </a:ext>
                </a:extLst>
              </p:cNvPr>
              <p:cNvSpPr txBox="1"/>
              <p:nvPr/>
            </p:nvSpPr>
            <p:spPr>
              <a:xfrm>
                <a:off x="174896" y="4243981"/>
                <a:ext cx="16764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PQ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B7DE0CB-3C3B-4B6B-B4AF-5935B9E58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96" y="4243981"/>
                <a:ext cx="167648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row: Right 21">
            <a:extLst>
              <a:ext uri="{FF2B5EF4-FFF2-40B4-BE49-F238E27FC236}">
                <a16:creationId xmlns:a16="http://schemas.microsoft.com/office/drawing/2014/main" id="{74AC8B0D-370C-4B9C-B43B-AFD4E31BB954}"/>
              </a:ext>
            </a:extLst>
          </p:cNvPr>
          <p:cNvSpPr/>
          <p:nvPr/>
        </p:nvSpPr>
        <p:spPr>
          <a:xfrm>
            <a:off x="223542" y="3670051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5862FA-F8E2-4813-A823-ED12331FB99D}"/>
                  </a:ext>
                </a:extLst>
              </p:cNvPr>
              <p:cNvSpPr txBox="1"/>
              <p:nvPr/>
            </p:nvSpPr>
            <p:spPr>
              <a:xfrm>
                <a:off x="1691738" y="4220108"/>
                <a:ext cx="48106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x</m:t>
                              </m:r>
                              <m: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y</m:t>
                              </m:r>
                              <m: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z</m:t>
                              </m:r>
                              <m: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5862FA-F8E2-4813-A823-ED12331FB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738" y="4220108"/>
                <a:ext cx="481066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68373E-64B6-4C1E-9931-9E35778D4529}"/>
                  </a:ext>
                </a:extLst>
              </p:cNvPr>
              <p:cNvSpPr txBox="1"/>
              <p:nvPr/>
            </p:nvSpPr>
            <p:spPr>
              <a:xfrm>
                <a:off x="6391564" y="4222490"/>
                <a:ext cx="361141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&amp; 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+2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+3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z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=13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068373E-64B6-4C1E-9931-9E35778D4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564" y="4222490"/>
                <a:ext cx="361141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9CB72D-1220-463C-8076-303917190ED7}"/>
                  </a:ext>
                </a:extLst>
              </p:cNvPr>
              <p:cNvSpPr txBox="1"/>
              <p:nvPr/>
            </p:nvSpPr>
            <p:spPr>
              <a:xfrm>
                <a:off x="174896" y="4824783"/>
                <a:ext cx="71428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28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</m:e>
                          </m:d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x</m:t>
                              </m:r>
                              <m: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y</m:t>
                              </m:r>
                              <m: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z</m:t>
                              </m:r>
                              <m: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9CB72D-1220-463C-8076-303917190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96" y="4824783"/>
                <a:ext cx="714284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A91969-ED73-4643-AEC4-7A2D38FD009D}"/>
                  </a:ext>
                </a:extLst>
              </p:cNvPr>
              <p:cNvSpPr txBox="1"/>
              <p:nvPr/>
            </p:nvSpPr>
            <p:spPr>
              <a:xfrm>
                <a:off x="174895" y="5437805"/>
                <a:ext cx="57825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&amp;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+2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+3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13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A91969-ED73-4643-AEC4-7A2D38FD0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95" y="5437805"/>
                <a:ext cx="578255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883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6" grpId="0" animBg="1"/>
      <p:bldP spid="7" grpId="0"/>
      <p:bldP spid="8" grpId="0"/>
      <p:bldP spid="4" grpId="0"/>
      <p:bldP spid="10" grpId="0"/>
      <p:bldP spid="18" grpId="0"/>
      <p:bldP spid="21" grpId="0"/>
      <p:bldP spid="22" grpId="0" animBg="1"/>
      <p:bldP spid="24" grpId="0"/>
      <p:bldP spid="15" grpId="0"/>
      <p:bldP spid="5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Lagrange’s Multiplier Method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7DD44D-4854-4AD3-A10F-5153D2C683C4}"/>
              </a:ext>
            </a:extLst>
          </p:cNvPr>
          <p:cNvSpPr txBox="1"/>
          <p:nvPr/>
        </p:nvSpPr>
        <p:spPr>
          <a:xfrm>
            <a:off x="612151" y="1503791"/>
            <a:ext cx="39875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IN" sz="2800" b="0" i="0" dirty="0">
                <a:latin typeface="+mj-lt"/>
              </a:rPr>
              <a:t>Con</a:t>
            </a:r>
            <a:r>
              <a:rPr lang="en-US" sz="2800" b="0" i="0" dirty="0">
                <a:latin typeface="+mj-lt"/>
              </a:rPr>
              <a:t>struct</a:t>
            </a:r>
            <a:r>
              <a:rPr lang="en-IN" sz="2800" b="0" i="0" dirty="0">
                <a:latin typeface="+mj-lt"/>
              </a:rPr>
              <a:t> </a:t>
            </a:r>
            <a:r>
              <a:rPr lang="en-US" sz="2800" b="0" i="0" dirty="0">
                <a:latin typeface="+mj-lt"/>
              </a:rPr>
              <a:t>the new function</a:t>
            </a:r>
            <a:endParaRPr lang="en-US" sz="2800" b="0" i="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FB4643-7C8B-437E-A86F-C6CECCA7030A}"/>
                  </a:ext>
                </a:extLst>
              </p:cNvPr>
              <p:cNvSpPr txBox="1"/>
              <p:nvPr/>
            </p:nvSpPr>
            <p:spPr>
              <a:xfrm>
                <a:off x="196513" y="2669115"/>
                <a:ext cx="107980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 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</m:e>
                      </m:d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FB4643-7C8B-437E-A86F-C6CECCA70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13" y="2669115"/>
                <a:ext cx="1079805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Right 31">
            <a:extLst>
              <a:ext uri="{FF2B5EF4-FFF2-40B4-BE49-F238E27FC236}">
                <a16:creationId xmlns:a16="http://schemas.microsoft.com/office/drawing/2014/main" id="{31663DC2-4190-4933-965B-C04880F3CC4A}"/>
              </a:ext>
            </a:extLst>
          </p:cNvPr>
          <p:cNvSpPr/>
          <p:nvPr/>
        </p:nvSpPr>
        <p:spPr>
          <a:xfrm>
            <a:off x="196514" y="1646950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68EDF4-3008-4EAF-B465-9DDFF03C2F28}"/>
                  </a:ext>
                </a:extLst>
              </p:cNvPr>
              <p:cNvSpPr txBox="1"/>
              <p:nvPr/>
            </p:nvSpPr>
            <p:spPr>
              <a:xfrm>
                <a:off x="633480" y="2049313"/>
                <a:ext cx="76596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i="0" dirty="0">
                    <a:solidFill>
                      <a:srgbClr val="212121"/>
                    </a:solidFill>
                    <a:latin typeface="+mj-lt"/>
                  </a:rPr>
                  <a:t>as</a:t>
                </a:r>
                <a:r>
                  <a:rPr lang="en-US" sz="2800" b="0" i="0" dirty="0">
                    <a:solidFill>
                      <a:srgbClr val="21212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x</m:t>
                        </m:r>
                        <m:r>
                          <a:rPr kumimoji="0" lang="en-I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y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z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y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z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λ</m:t>
                    </m:r>
                  </m:oMath>
                </a14:m>
                <a:r>
                  <a:rPr kumimoji="0" lang="el-GR" sz="2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ϕ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y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z</m:t>
                        </m:r>
                      </m:e>
                    </m:d>
                    <m:r>
                      <m:rPr>
                        <m:nor/>
                      </m:rPr>
                      <a:rPr lang="en-US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68EDF4-3008-4EAF-B465-9DDFF03C2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80" y="2049313"/>
                <a:ext cx="7659620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row: Right 40">
            <a:extLst>
              <a:ext uri="{FF2B5EF4-FFF2-40B4-BE49-F238E27FC236}">
                <a16:creationId xmlns:a16="http://schemas.microsoft.com/office/drawing/2014/main" id="{E2201B9A-9B67-46FF-B894-C42398FDF02C}"/>
              </a:ext>
            </a:extLst>
          </p:cNvPr>
          <p:cNvSpPr/>
          <p:nvPr/>
        </p:nvSpPr>
        <p:spPr>
          <a:xfrm>
            <a:off x="239431" y="3585425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ABB4E9-FB75-413D-98D8-574CF364A758}"/>
                  </a:ext>
                </a:extLst>
              </p:cNvPr>
              <p:cNvSpPr txBox="1"/>
              <p:nvPr/>
            </p:nvSpPr>
            <p:spPr>
              <a:xfrm>
                <a:off x="4127765" y="3226676"/>
                <a:ext cx="6578336" cy="985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IN" sz="2800" b="0" i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IN" sz="280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IN" sz="2800" b="0" i="0"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IN" sz="28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IN" sz="28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b="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ABB4E9-FB75-413D-98D8-574CF364A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765" y="3226676"/>
                <a:ext cx="6578336" cy="9855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D33309C-924E-44ED-B4EE-FF7BAC98C6BF}"/>
              </a:ext>
            </a:extLst>
          </p:cNvPr>
          <p:cNvSpPr txBox="1"/>
          <p:nvPr/>
        </p:nvSpPr>
        <p:spPr>
          <a:xfrm>
            <a:off x="649095" y="4021936"/>
            <a:ext cx="28791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rPr>
              <a:t>stationary points.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44E820-0C67-49E0-9626-54999715675E}"/>
              </a:ext>
            </a:extLst>
          </p:cNvPr>
          <p:cNvSpPr txBox="1">
            <a:spLocks/>
          </p:cNvSpPr>
          <p:nvPr/>
        </p:nvSpPr>
        <p:spPr>
          <a:xfrm>
            <a:off x="196513" y="927539"/>
            <a:ext cx="2744395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DF4FA-ECB2-4323-AE1E-B160FB987F81}"/>
                  </a:ext>
                </a:extLst>
              </p:cNvPr>
              <p:cNvSpPr txBox="1"/>
              <p:nvPr/>
            </p:nvSpPr>
            <p:spPr>
              <a:xfrm>
                <a:off x="5813696" y="845886"/>
                <a:ext cx="71428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</m:e>
                          </m:d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x</m:t>
                              </m:r>
                              <m: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y</m:t>
                              </m:r>
                              <m: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z</m:t>
                              </m:r>
                              <m: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DF4FA-ECB2-4323-AE1E-B160FB987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696" y="845886"/>
                <a:ext cx="714284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F44434-0A65-4119-B32A-2BF6F228B128}"/>
                  </a:ext>
                </a:extLst>
              </p:cNvPr>
              <p:cNvSpPr txBox="1"/>
              <p:nvPr/>
            </p:nvSpPr>
            <p:spPr>
              <a:xfrm>
                <a:off x="5813695" y="1431200"/>
                <a:ext cx="57825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+2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+3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13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F44434-0A65-4119-B32A-2BF6F228B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695" y="1431200"/>
                <a:ext cx="578255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F6AB6DC-3EF6-4ABD-8B67-DADF1AE0D664}"/>
                  </a:ext>
                </a:extLst>
              </p:cNvPr>
              <p:cNvSpPr txBox="1"/>
              <p:nvPr/>
            </p:nvSpPr>
            <p:spPr>
              <a:xfrm>
                <a:off x="7456487" y="849629"/>
                <a:ext cx="48736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x</m:t>
                              </m:r>
                              <m: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y</m:t>
                              </m:r>
                              <m: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z</m:t>
                              </m:r>
                              <m: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F6AB6DC-3EF6-4ABD-8B67-DADF1AE0D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487" y="849629"/>
                <a:ext cx="487362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6A33D66-C245-49A3-B52B-FA1730F98607}"/>
                  </a:ext>
                </a:extLst>
              </p:cNvPr>
              <p:cNvSpPr txBox="1"/>
              <p:nvPr/>
            </p:nvSpPr>
            <p:spPr>
              <a:xfrm>
                <a:off x="7600932" y="1425326"/>
                <a:ext cx="28749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+2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+3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13</m:t>
                      </m:r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6A33D66-C245-49A3-B52B-FA1730F98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32" y="1425326"/>
                <a:ext cx="287496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11B41EA5-CE13-4F95-909D-5EBD2B5A38D4}"/>
              </a:ext>
            </a:extLst>
          </p:cNvPr>
          <p:cNvSpPr txBox="1"/>
          <p:nvPr/>
        </p:nvSpPr>
        <p:spPr>
          <a:xfrm>
            <a:off x="655068" y="3445822"/>
            <a:ext cx="37645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Solve the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four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equations 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6DD1EE-6B7D-40CA-B69F-03AA79B855CD}"/>
              </a:ext>
            </a:extLst>
          </p:cNvPr>
          <p:cNvSpPr txBox="1"/>
          <p:nvPr/>
        </p:nvSpPr>
        <p:spPr>
          <a:xfrm>
            <a:off x="10432296" y="3455788"/>
            <a:ext cx="16779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 find the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473170-A5B2-42B5-97E0-1BC158B5A0D5}"/>
                  </a:ext>
                </a:extLst>
              </p:cNvPr>
              <p:cNvSpPr txBox="1"/>
              <p:nvPr/>
            </p:nvSpPr>
            <p:spPr>
              <a:xfrm>
                <a:off x="575333" y="4589658"/>
                <a:ext cx="1142346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473170-A5B2-42B5-97E0-1BC158B5A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33" y="4589658"/>
                <a:ext cx="1142346" cy="9115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202C5E-2176-4A84-B718-88905FD12F5A}"/>
                  </a:ext>
                </a:extLst>
              </p:cNvPr>
              <p:cNvSpPr txBox="1"/>
              <p:nvPr/>
            </p:nvSpPr>
            <p:spPr>
              <a:xfrm>
                <a:off x="1548299" y="4798162"/>
                <a:ext cx="33388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I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λ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202C5E-2176-4A84-B718-88905FD12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299" y="4798162"/>
                <a:ext cx="333888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09E8F77-4C96-48F2-ACE2-A8CA319DC181}"/>
                  </a:ext>
                </a:extLst>
              </p:cNvPr>
              <p:cNvSpPr txBox="1"/>
              <p:nvPr/>
            </p:nvSpPr>
            <p:spPr>
              <a:xfrm>
                <a:off x="141752" y="5558202"/>
                <a:ext cx="42669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09E8F77-4C96-48F2-ACE2-A8CA319DC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2" y="5558202"/>
                <a:ext cx="426694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3056DDE-5137-41D1-8F11-3682FF045A04}"/>
                  </a:ext>
                </a:extLst>
              </p:cNvPr>
              <p:cNvSpPr/>
              <p:nvPr/>
            </p:nvSpPr>
            <p:spPr>
              <a:xfrm>
                <a:off x="2989673" y="5558202"/>
                <a:ext cx="18403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3056DDE-5137-41D1-8F11-3682FF045A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673" y="5558202"/>
                <a:ext cx="184034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426BD6BD-4EB5-4CAB-A6FE-229C38286524}"/>
              </a:ext>
            </a:extLst>
          </p:cNvPr>
          <p:cNvSpPr/>
          <p:nvPr/>
        </p:nvSpPr>
        <p:spPr>
          <a:xfrm>
            <a:off x="576131" y="5609899"/>
            <a:ext cx="2269292" cy="459796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E315885-A7F2-473A-8AEB-B49B753898AC}"/>
              </a:ext>
            </a:extLst>
          </p:cNvPr>
          <p:cNvSpPr/>
          <p:nvPr/>
        </p:nvSpPr>
        <p:spPr>
          <a:xfrm>
            <a:off x="246734" y="4983954"/>
            <a:ext cx="314570" cy="216953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DED752-1915-4E7A-A841-934A98DA4A0E}"/>
                  </a:ext>
                </a:extLst>
              </p:cNvPr>
              <p:cNvSpPr txBox="1"/>
              <p:nvPr/>
            </p:nvSpPr>
            <p:spPr>
              <a:xfrm>
                <a:off x="5693371" y="4538003"/>
                <a:ext cx="1142346" cy="985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DED752-1915-4E7A-A841-934A98DA4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371" y="4538003"/>
                <a:ext cx="1142346" cy="9855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D29FF3-45C1-4AE5-89D5-7BFC12A87102}"/>
                  </a:ext>
                </a:extLst>
              </p:cNvPr>
              <p:cNvSpPr txBox="1"/>
              <p:nvPr/>
            </p:nvSpPr>
            <p:spPr>
              <a:xfrm>
                <a:off x="6666337" y="4790051"/>
                <a:ext cx="33730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I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λ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D29FF3-45C1-4AE5-89D5-7BFC12A87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337" y="4790051"/>
                <a:ext cx="337301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5C553E-DCDA-4170-A7F3-99F4F4FF4600}"/>
                  </a:ext>
                </a:extLst>
              </p:cNvPr>
              <p:cNvSpPr txBox="1"/>
              <p:nvPr/>
            </p:nvSpPr>
            <p:spPr>
              <a:xfrm>
                <a:off x="5259790" y="5550091"/>
                <a:ext cx="29602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5C553E-DCDA-4170-A7F3-99F4F4FF4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790" y="5550091"/>
                <a:ext cx="296028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7363433-FA9B-4EA3-865C-A3D6150C5F67}"/>
                  </a:ext>
                </a:extLst>
              </p:cNvPr>
              <p:cNvSpPr/>
              <p:nvPr/>
            </p:nvSpPr>
            <p:spPr>
              <a:xfrm>
                <a:off x="8035589" y="5550091"/>
                <a:ext cx="18403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7363433-FA9B-4EA3-865C-A3D6150C5F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589" y="5550091"/>
                <a:ext cx="184034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CFAE2A46-404D-4C09-B6D5-A67264B87552}"/>
              </a:ext>
            </a:extLst>
          </p:cNvPr>
          <p:cNvSpPr/>
          <p:nvPr/>
        </p:nvSpPr>
        <p:spPr>
          <a:xfrm>
            <a:off x="5702275" y="5604064"/>
            <a:ext cx="2079708" cy="455244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2BBE4495-BA64-4291-9777-D325D7535FAE}"/>
              </a:ext>
            </a:extLst>
          </p:cNvPr>
          <p:cNvSpPr/>
          <p:nvPr/>
        </p:nvSpPr>
        <p:spPr>
          <a:xfrm>
            <a:off x="5364772" y="4943185"/>
            <a:ext cx="314570" cy="216953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6BFF89FC-4093-499E-93A1-B76EECCE057F}"/>
              </a:ext>
            </a:extLst>
          </p:cNvPr>
          <p:cNvSpPr>
            <a:spLocks/>
          </p:cNvSpPr>
          <p:nvPr/>
        </p:nvSpPr>
        <p:spPr bwMode="auto">
          <a:xfrm>
            <a:off x="5064409" y="4549620"/>
            <a:ext cx="45719" cy="1733423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B4C5A7-36D1-4633-B496-A2FA015CC33E}"/>
              </a:ext>
            </a:extLst>
          </p:cNvPr>
          <p:cNvGrpSpPr/>
          <p:nvPr/>
        </p:nvGrpSpPr>
        <p:grpSpPr>
          <a:xfrm>
            <a:off x="5702275" y="709465"/>
            <a:ext cx="6489721" cy="1250829"/>
            <a:chOff x="8208716" y="1603748"/>
            <a:chExt cx="3983284" cy="2268693"/>
          </a:xfrm>
        </p:grpSpPr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55065E36-753A-4B79-BFDF-9AA8FE771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8716" y="1603748"/>
              <a:ext cx="28062" cy="2268693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4850F080-CF2E-4F65-9DC1-E04C0BADE03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188054" y="1865204"/>
              <a:ext cx="45719" cy="3962173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536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96296E-6 L -0.41341 0.2643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77" y="1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7 L 0.02734 0.18079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100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 animBg="1"/>
      <p:bldP spid="34" grpId="0"/>
      <p:bldP spid="41" grpId="0" animBg="1"/>
      <p:bldP spid="44" grpId="0"/>
      <p:bldP spid="45" grpId="0"/>
      <p:bldP spid="43" grpId="0"/>
      <p:bldP spid="43" grpId="1"/>
      <p:bldP spid="46" grpId="0"/>
      <p:bldP spid="46" grpId="1"/>
      <p:bldP spid="47" grpId="0"/>
      <p:bldP spid="48" grpId="0"/>
      <p:bldP spid="20" grpId="0"/>
      <p:bldP spid="21" grpId="0"/>
      <p:bldP spid="22" grpId="0"/>
      <p:bldP spid="23" grpId="0"/>
      <p:bldP spid="24" grpId="0" animBg="1"/>
      <p:bldP spid="26" grpId="0" animBg="1"/>
      <p:bldP spid="27" grpId="0"/>
      <p:bldP spid="28" grpId="0"/>
      <p:bldP spid="29" grpId="0"/>
      <p:bldP spid="33" grpId="0"/>
      <p:bldP spid="35" grpId="0" animBg="1"/>
      <p:bldP spid="37" grpId="0" animBg="1"/>
      <p:bldP spid="36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Extreme Values of Function of Two Variables</a:t>
            </a:r>
            <a:endParaRPr lang="en-IN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86849E73-FAA9-4E2A-89D9-9B5192566919}"/>
              </a:ext>
            </a:extLst>
          </p:cNvPr>
          <p:cNvSpPr/>
          <p:nvPr/>
        </p:nvSpPr>
        <p:spPr>
          <a:xfrm>
            <a:off x="178243" y="996425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6B6FC07-F5C3-4096-BAD4-EEEAD57D5BF2}"/>
                  </a:ext>
                </a:extLst>
              </p:cNvPr>
              <p:cNvSpPr txBox="1"/>
              <p:nvPr/>
            </p:nvSpPr>
            <p:spPr>
              <a:xfrm>
                <a:off x="653782" y="858983"/>
                <a:ext cx="80228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a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b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is said to be a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stationary point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if</a:t>
                </a:r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6B6FC07-F5C3-4096-BAD4-EEEAD57D5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2" y="858983"/>
                <a:ext cx="8022858" cy="523220"/>
              </a:xfrm>
              <a:prstGeom prst="rect">
                <a:avLst/>
              </a:prstGeom>
              <a:blipFill>
                <a:blip r:embed="rId2"/>
                <a:stretch>
                  <a:fillRect l="-1520" t="-12791" r="-760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82C086E-CF49-47E0-B683-1568450AEC79}"/>
                  </a:ext>
                </a:extLst>
              </p:cNvPr>
              <p:cNvSpPr/>
              <p:nvPr/>
            </p:nvSpPr>
            <p:spPr>
              <a:xfrm>
                <a:off x="653782" y="1382203"/>
                <a:ext cx="5639493" cy="1163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</m:num>
                                <m:den>
                                  <m:r>
                                    <a:rPr lang="en-US" sz="2800" i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i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</m:sub>
                      </m:sSub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=0   &amp;  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</m:num>
                                <m:den>
                                  <m:r>
                                    <a:rPr lang="en-US" sz="2800" i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 i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</m:sub>
                      </m:sSub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rgbClr val="212121"/>
                          </a:solidFill>
                        </a:rPr>
                        <m:t>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82C086E-CF49-47E0-B683-1568450AEC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2" y="1382203"/>
                <a:ext cx="5639493" cy="1163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52BCEC81-8475-451A-9F04-73A4D85ADEDF}"/>
              </a:ext>
            </a:extLst>
          </p:cNvPr>
          <p:cNvSpPr/>
          <p:nvPr/>
        </p:nvSpPr>
        <p:spPr>
          <a:xfrm>
            <a:off x="178243" y="2944587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790C7D-2C4C-4D09-A911-0F063B97D7B6}"/>
                  </a:ext>
                </a:extLst>
              </p:cNvPr>
              <p:cNvSpPr txBox="1"/>
              <p:nvPr/>
            </p:nvSpPr>
            <p:spPr>
              <a:xfrm>
                <a:off x="653782" y="2807145"/>
                <a:ext cx="115382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 stationary point</a:t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a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b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is said to be a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saddle point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if at point</a:t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a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b</m:t>
                        </m:r>
                      </m:e>
                    </m:d>
                  </m:oMath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790C7D-2C4C-4D09-A911-0F063B97D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2" y="2807145"/>
                <a:ext cx="11538218" cy="523220"/>
              </a:xfrm>
              <a:prstGeom prst="rect">
                <a:avLst/>
              </a:prstGeom>
              <a:blipFill>
                <a:blip r:embed="rId4"/>
                <a:stretch>
                  <a:fillRect l="-1057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B98EE03-B33A-49F1-A781-66D8B7670624}"/>
              </a:ext>
            </a:extLst>
          </p:cNvPr>
          <p:cNvSpPr txBox="1"/>
          <p:nvPr/>
        </p:nvSpPr>
        <p:spPr>
          <a:xfrm>
            <a:off x="653782" y="3428345"/>
            <a:ext cx="11538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given function has neither local minima nor local maxima.</a:t>
            </a:r>
            <a:endParaRPr kumimoji="0" lang="en-IN" sz="2800" b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2BD39C7-7407-4B6E-B460-8FA9CF4D0105}"/>
              </a:ext>
            </a:extLst>
          </p:cNvPr>
          <p:cNvSpPr/>
          <p:nvPr/>
        </p:nvSpPr>
        <p:spPr>
          <a:xfrm>
            <a:off x="178243" y="4381757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22376E-4897-4125-932D-EDD964F5EA86}"/>
              </a:ext>
            </a:extLst>
          </p:cNvPr>
          <p:cNvSpPr txBox="1"/>
          <p:nvPr/>
        </p:nvSpPr>
        <p:spPr>
          <a:xfrm>
            <a:off x="653782" y="4244315"/>
            <a:ext cx="11538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 local minimum OR local maximum of a function is called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local extreme values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.</a:t>
            </a:r>
            <a:endParaRPr kumimoji="0" lang="en-IN" sz="28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27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3" grpId="0"/>
      <p:bldP spid="15" grpId="0" animBg="1"/>
      <p:bldP spid="16" grpId="0"/>
      <p:bldP spid="17" grpId="0"/>
      <p:bldP spid="18" grpId="0" animBg="1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Lagrange’s Multiplier Method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44E820-0C67-49E0-9626-54999715675E}"/>
              </a:ext>
            </a:extLst>
          </p:cNvPr>
          <p:cNvSpPr txBox="1">
            <a:spLocks/>
          </p:cNvSpPr>
          <p:nvPr/>
        </p:nvSpPr>
        <p:spPr>
          <a:xfrm>
            <a:off x="196513" y="927539"/>
            <a:ext cx="2744395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473170-A5B2-42B5-97E0-1BC158B5A0D5}"/>
                  </a:ext>
                </a:extLst>
              </p:cNvPr>
              <p:cNvSpPr txBox="1"/>
              <p:nvPr/>
            </p:nvSpPr>
            <p:spPr>
              <a:xfrm>
                <a:off x="630094" y="2085364"/>
                <a:ext cx="1142346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473170-A5B2-42B5-97E0-1BC158B5A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94" y="2085364"/>
                <a:ext cx="1142346" cy="9115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202C5E-2176-4A84-B718-88905FD12F5A}"/>
                  </a:ext>
                </a:extLst>
              </p:cNvPr>
              <p:cNvSpPr txBox="1"/>
              <p:nvPr/>
            </p:nvSpPr>
            <p:spPr>
              <a:xfrm>
                <a:off x="1603060" y="2337412"/>
                <a:ext cx="33388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z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I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λ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202C5E-2176-4A84-B718-88905FD12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060" y="2337412"/>
                <a:ext cx="333888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09E8F77-4C96-48F2-ACE2-A8CA319DC181}"/>
                  </a:ext>
                </a:extLst>
              </p:cNvPr>
              <p:cNvSpPr txBox="1"/>
              <p:nvPr/>
            </p:nvSpPr>
            <p:spPr>
              <a:xfrm>
                <a:off x="196513" y="3021250"/>
                <a:ext cx="4266945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3 </m:t>
                          </m:r>
                        </m:den>
                      </m:f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09E8F77-4C96-48F2-ACE2-A8CA319DC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13" y="3021250"/>
                <a:ext cx="4266945" cy="8989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3056DDE-5137-41D1-8F11-3682FF045A04}"/>
                  </a:ext>
                </a:extLst>
              </p:cNvPr>
              <p:cNvSpPr/>
              <p:nvPr/>
            </p:nvSpPr>
            <p:spPr>
              <a:xfrm>
                <a:off x="3317288" y="3230135"/>
                <a:ext cx="18403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3056DDE-5137-41D1-8F11-3682FF045A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288" y="3230135"/>
                <a:ext cx="184034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426BD6BD-4EB5-4CAB-A6FE-229C38286524}"/>
              </a:ext>
            </a:extLst>
          </p:cNvPr>
          <p:cNvSpPr/>
          <p:nvPr/>
        </p:nvSpPr>
        <p:spPr>
          <a:xfrm>
            <a:off x="630891" y="3072947"/>
            <a:ext cx="2623937" cy="870742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E315885-A7F2-473A-8AEB-B49B753898AC}"/>
              </a:ext>
            </a:extLst>
          </p:cNvPr>
          <p:cNvSpPr/>
          <p:nvPr/>
        </p:nvSpPr>
        <p:spPr>
          <a:xfrm>
            <a:off x="301495" y="2490546"/>
            <a:ext cx="314570" cy="216953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3044E8-7780-4A75-8C34-EEC0AF6673EF}"/>
                  </a:ext>
                </a:extLst>
              </p:cNvPr>
              <p:cNvSpPr txBox="1"/>
              <p:nvPr/>
            </p:nvSpPr>
            <p:spPr>
              <a:xfrm>
                <a:off x="720345" y="4135801"/>
                <a:ext cx="56453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212121"/>
                    </a:solidFill>
                    <a:latin typeface="+mj-lt"/>
                  </a:rPr>
                  <a:t>From </a:t>
                </a: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equations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&amp; 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e>
                    </m:d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we get</a:t>
                </a:r>
                <a:endParaRPr lang="en-IN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3044E8-7780-4A75-8C34-EEC0AF667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45" y="4135801"/>
                <a:ext cx="5645384" cy="523220"/>
              </a:xfrm>
              <a:prstGeom prst="rect">
                <a:avLst/>
              </a:prstGeom>
              <a:blipFill>
                <a:blip r:embed="rId6"/>
                <a:stretch>
                  <a:fillRect l="-2160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Arrow: Right 37">
            <a:extLst>
              <a:ext uri="{FF2B5EF4-FFF2-40B4-BE49-F238E27FC236}">
                <a16:creationId xmlns:a16="http://schemas.microsoft.com/office/drawing/2014/main" id="{6DE542E6-6ED0-42D2-A8A7-78FA1BFDD5AA}"/>
              </a:ext>
            </a:extLst>
          </p:cNvPr>
          <p:cNvSpPr/>
          <p:nvPr/>
        </p:nvSpPr>
        <p:spPr>
          <a:xfrm>
            <a:off x="304708" y="4273197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9DF0241-683E-4CE4-8B20-C9A73875C7EE}"/>
                  </a:ext>
                </a:extLst>
              </p:cNvPr>
              <p:cNvSpPr txBox="1"/>
              <p:nvPr/>
            </p:nvSpPr>
            <p:spPr>
              <a:xfrm>
                <a:off x="5609412" y="2991668"/>
                <a:ext cx="34475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+3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=13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9DF0241-683E-4CE4-8B20-C9A73875C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412" y="2991668"/>
                <a:ext cx="344750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rrow: Right 49">
            <a:extLst>
              <a:ext uri="{FF2B5EF4-FFF2-40B4-BE49-F238E27FC236}">
                <a16:creationId xmlns:a16="http://schemas.microsoft.com/office/drawing/2014/main" id="{1787D8B1-3D0B-4BD5-A416-A9DE819FDD90}"/>
              </a:ext>
            </a:extLst>
          </p:cNvPr>
          <p:cNvSpPr/>
          <p:nvPr/>
        </p:nvSpPr>
        <p:spPr>
          <a:xfrm>
            <a:off x="5694261" y="2470178"/>
            <a:ext cx="314570" cy="216953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2B580AB-9B0F-4250-BB8A-D46C662B5549}"/>
                  </a:ext>
                </a:extLst>
              </p:cNvPr>
              <p:cNvSpPr/>
              <p:nvPr/>
            </p:nvSpPr>
            <p:spPr>
              <a:xfrm>
                <a:off x="8735842" y="2983978"/>
                <a:ext cx="1880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2B580AB-9B0F-4250-BB8A-D46C662B5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842" y="2983978"/>
                <a:ext cx="18802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C90D1A-AC5D-4F51-81EE-ED25AFC6EB3E}"/>
                  </a:ext>
                </a:extLst>
              </p:cNvPr>
              <p:cNvSpPr txBox="1"/>
              <p:nvPr/>
            </p:nvSpPr>
            <p:spPr>
              <a:xfrm>
                <a:off x="6026421" y="2292330"/>
                <a:ext cx="37271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+3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−13=0</m:t>
                      </m:r>
                    </m:oMath>
                  </m:oMathPara>
                </a14:m>
                <a:endParaRPr kumimoji="0" lang="en-IN" sz="1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C90D1A-AC5D-4F51-81EE-ED25AFC6E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421" y="2292330"/>
                <a:ext cx="372717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710B1E64-E191-4800-A81E-39DF21B552CE}"/>
              </a:ext>
            </a:extLst>
          </p:cNvPr>
          <p:cNvSpPr/>
          <p:nvPr/>
        </p:nvSpPr>
        <p:spPr>
          <a:xfrm>
            <a:off x="6026421" y="2983978"/>
            <a:ext cx="2691824" cy="530910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50A5251-D454-4E43-B0A1-9EB18CFC99A4}"/>
                  </a:ext>
                </a:extLst>
              </p:cNvPr>
              <p:cNvSpPr txBox="1"/>
              <p:nvPr/>
            </p:nvSpPr>
            <p:spPr>
              <a:xfrm>
                <a:off x="734154" y="4643526"/>
                <a:ext cx="6058508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3 </m:t>
                          </m:r>
                        </m:den>
                      </m:f>
                      <m:d>
                        <m:d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50A5251-D454-4E43-B0A1-9EB18CFC9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54" y="4643526"/>
                <a:ext cx="6058508" cy="9017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479C13A-72F8-4B20-BEE9-B6C6D993C3D2}"/>
                  </a:ext>
                </a:extLst>
              </p:cNvPr>
              <p:cNvSpPr txBox="1"/>
              <p:nvPr/>
            </p:nvSpPr>
            <p:spPr>
              <a:xfrm>
                <a:off x="381037" y="5617189"/>
                <a:ext cx="5645384" cy="11787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3 </m:t>
                          </m:r>
                        </m:den>
                      </m:f>
                      <m:d>
                        <m:d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IN" dirty="0">
                  <a:solidFill>
                    <a:srgbClr val="212121"/>
                  </a:solidFill>
                </a:endParaRPr>
              </a:p>
              <a:p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479C13A-72F8-4B20-BEE9-B6C6D993C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37" y="5617189"/>
                <a:ext cx="5645384" cy="11787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9E7F200B-42F6-481F-B4F1-1824D5941F3C}"/>
              </a:ext>
            </a:extLst>
          </p:cNvPr>
          <p:cNvSpPr/>
          <p:nvPr/>
        </p:nvSpPr>
        <p:spPr>
          <a:xfrm>
            <a:off x="834277" y="5820533"/>
            <a:ext cx="2899278" cy="544510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3E86439E-5B64-4239-9A54-64394A7A4EE2}"/>
              </a:ext>
            </a:extLst>
          </p:cNvPr>
          <p:cNvSpPr/>
          <p:nvPr/>
        </p:nvSpPr>
        <p:spPr>
          <a:xfrm>
            <a:off x="7075541" y="4141052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6FDCF35-823F-420B-96A2-9B1312BE1AD1}"/>
                  </a:ext>
                </a:extLst>
              </p:cNvPr>
              <p:cNvSpPr txBox="1"/>
              <p:nvPr/>
            </p:nvSpPr>
            <p:spPr>
              <a:xfrm>
                <a:off x="7555542" y="3966062"/>
                <a:ext cx="29233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6FDCF35-823F-420B-96A2-9B1312BE1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542" y="3966062"/>
                <a:ext cx="292335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CEFB801-9048-429B-B707-C1AB1C0F04D0}"/>
                  </a:ext>
                </a:extLst>
              </p:cNvPr>
              <p:cNvSpPr txBox="1"/>
              <p:nvPr/>
            </p:nvSpPr>
            <p:spPr>
              <a:xfrm>
                <a:off x="7199689" y="5648100"/>
                <a:ext cx="2553911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+1 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CEFB801-9048-429B-B707-C1AB1C0F0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689" y="5648100"/>
                <a:ext cx="2553911" cy="8989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58E2C88A-668B-490F-BB04-88BF01402735}"/>
              </a:ext>
            </a:extLst>
          </p:cNvPr>
          <p:cNvSpPr/>
          <p:nvPr/>
        </p:nvSpPr>
        <p:spPr>
          <a:xfrm>
            <a:off x="7625496" y="5693346"/>
            <a:ext cx="1784338" cy="851271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121B227-B599-46AE-B995-87773CF270FF}"/>
                  </a:ext>
                </a:extLst>
              </p:cNvPr>
              <p:cNvSpPr txBox="1"/>
              <p:nvPr/>
            </p:nvSpPr>
            <p:spPr>
              <a:xfrm>
                <a:off x="103253" y="1450372"/>
                <a:ext cx="10375643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lang="en-US" sz="280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13</m:t>
                          </m:r>
                          <m:r>
                            <m:rPr>
                              <m:nor/>
                            </m:rPr>
                            <a:rPr lang="en-IN" dirty="0">
                              <a:solidFill>
                                <a:srgbClr val="FF0000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121B227-B599-46AE-B995-87773CF27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53" y="1450372"/>
                <a:ext cx="10375643" cy="5786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9E51171-5E36-463B-BF3D-370163DC2404}"/>
                  </a:ext>
                </a:extLst>
              </p:cNvPr>
              <p:cNvSpPr txBox="1"/>
              <p:nvPr/>
            </p:nvSpPr>
            <p:spPr>
              <a:xfrm>
                <a:off x="7184357" y="4537471"/>
                <a:ext cx="29233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2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−2=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−1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9E51171-5E36-463B-BF3D-370163DC2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357" y="4537471"/>
                <a:ext cx="292335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F391AC6-881B-4740-9F9E-7766B0036763}"/>
                  </a:ext>
                </a:extLst>
              </p:cNvPr>
              <p:cNvSpPr txBox="1"/>
              <p:nvPr/>
            </p:nvSpPr>
            <p:spPr>
              <a:xfrm>
                <a:off x="7206527" y="5093969"/>
                <a:ext cx="22164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2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+1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F391AC6-881B-4740-9F9E-7766B0036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527" y="5093969"/>
                <a:ext cx="221645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F265DBE-D3D7-429E-9EEF-A76CAE15F784}"/>
                  </a:ext>
                </a:extLst>
              </p:cNvPr>
              <p:cNvSpPr/>
              <p:nvPr/>
            </p:nvSpPr>
            <p:spPr>
              <a:xfrm>
                <a:off x="9407491" y="5821664"/>
                <a:ext cx="1880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F265DBE-D3D7-429E-9EEF-A76CAE15F7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491" y="5821664"/>
                <a:ext cx="188020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reeform 17">
            <a:extLst>
              <a:ext uri="{FF2B5EF4-FFF2-40B4-BE49-F238E27FC236}">
                <a16:creationId xmlns:a16="http://schemas.microsoft.com/office/drawing/2014/main" id="{47B66378-BB85-4AA7-8222-C88757153CBC}"/>
              </a:ext>
            </a:extLst>
          </p:cNvPr>
          <p:cNvSpPr>
            <a:spLocks/>
          </p:cNvSpPr>
          <p:nvPr/>
        </p:nvSpPr>
        <p:spPr bwMode="auto">
          <a:xfrm flipH="1">
            <a:off x="5254140" y="2077271"/>
            <a:ext cx="45719" cy="1858464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id="{18C7F078-91F8-4542-A13C-D1DAAD80D87B}"/>
              </a:ext>
            </a:extLst>
          </p:cNvPr>
          <p:cNvSpPr>
            <a:spLocks/>
          </p:cNvSpPr>
          <p:nvPr/>
        </p:nvSpPr>
        <p:spPr bwMode="auto">
          <a:xfrm>
            <a:off x="6739226" y="3901389"/>
            <a:ext cx="45719" cy="2720977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8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100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 animBg="1"/>
      <p:bldP spid="26" grpId="0" animBg="1"/>
      <p:bldP spid="36" grpId="0"/>
      <p:bldP spid="38" grpId="0" animBg="1"/>
      <p:bldP spid="49" grpId="0"/>
      <p:bldP spid="50" grpId="0" animBg="1"/>
      <p:bldP spid="51" grpId="0"/>
      <p:bldP spid="52" grpId="0"/>
      <p:bldP spid="53" grpId="0" animBg="1"/>
      <p:bldP spid="55" grpId="0"/>
      <p:bldP spid="56" grpId="0"/>
      <p:bldP spid="57" grpId="0" animBg="1"/>
      <p:bldP spid="57" grpId="1" animBg="1"/>
      <p:bldP spid="58" grpId="0" animBg="1"/>
      <p:bldP spid="59" grpId="0"/>
      <p:bldP spid="60" grpId="0"/>
      <p:bldP spid="66" grpId="0" animBg="1"/>
      <p:bldP spid="69" grpId="0"/>
      <p:bldP spid="70" grpId="0"/>
      <p:bldP spid="30" grpId="0"/>
      <p:bldP spid="31" grpId="0" build="p" animBg="1"/>
      <p:bldP spid="32" grpId="0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B6B118F-6EA4-414A-B2DD-9D4AB0016DD4}"/>
                  </a:ext>
                </a:extLst>
              </p:cNvPr>
              <p:cNvSpPr txBox="1"/>
              <p:nvPr/>
            </p:nvSpPr>
            <p:spPr>
              <a:xfrm>
                <a:off x="5120639" y="3429000"/>
                <a:ext cx="5863449" cy="1085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sz="2800" b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 b="0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sz="2800" b="0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eqArr>
                            </m:num>
                            <m:den>
                              <m: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</m:t>
                              </m:r>
                            </m:den>
                          </m:f>
                        </m:e>
                      </m:d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 b="0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sz="2800" b="0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   </m:t>
                                  </m:r>
                                </m:e>
                              </m:eqArr>
                            </m:num>
                            <m:den>
                              <m: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=13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B6B118F-6EA4-414A-B2DD-9D4AB0016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639" y="3429000"/>
                <a:ext cx="5863449" cy="10850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Lagrange’s Multiplier Method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44E820-0C67-49E0-9626-54999715675E}"/>
              </a:ext>
            </a:extLst>
          </p:cNvPr>
          <p:cNvSpPr txBox="1">
            <a:spLocks/>
          </p:cNvSpPr>
          <p:nvPr/>
        </p:nvSpPr>
        <p:spPr>
          <a:xfrm>
            <a:off x="196513" y="871017"/>
            <a:ext cx="2744395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479C13A-72F8-4B20-BEE9-B6C6D993C3D2}"/>
                  </a:ext>
                </a:extLst>
              </p:cNvPr>
              <p:cNvSpPr txBox="1"/>
              <p:nvPr/>
            </p:nvSpPr>
            <p:spPr>
              <a:xfrm>
                <a:off x="118216" y="1595973"/>
                <a:ext cx="5645384" cy="11787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3 </m:t>
                          </m:r>
                        </m:den>
                      </m:f>
                      <m:d>
                        <m:d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IN" dirty="0">
                  <a:solidFill>
                    <a:srgbClr val="212121"/>
                  </a:solidFill>
                </a:endParaRPr>
              </a:p>
              <a:p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479C13A-72F8-4B20-BEE9-B6C6D993C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16" y="1595973"/>
                <a:ext cx="5645384" cy="11787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Arrow: Right 57">
            <a:extLst>
              <a:ext uri="{FF2B5EF4-FFF2-40B4-BE49-F238E27FC236}">
                <a16:creationId xmlns:a16="http://schemas.microsoft.com/office/drawing/2014/main" id="{3E86439E-5B64-4239-9A54-64394A7A4EE2}"/>
              </a:ext>
            </a:extLst>
          </p:cNvPr>
          <p:cNvSpPr/>
          <p:nvPr/>
        </p:nvSpPr>
        <p:spPr>
          <a:xfrm>
            <a:off x="196513" y="3006333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6FDCF35-823F-420B-96A2-9B1312BE1AD1}"/>
                  </a:ext>
                </a:extLst>
              </p:cNvPr>
              <p:cNvSpPr txBox="1"/>
              <p:nvPr/>
            </p:nvSpPr>
            <p:spPr>
              <a:xfrm>
                <a:off x="610671" y="2618786"/>
                <a:ext cx="4717788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3 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6FDCF35-823F-420B-96A2-9B1312BE1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71" y="2618786"/>
                <a:ext cx="4717788" cy="90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CEFB801-9048-429B-B707-C1AB1C0F04D0}"/>
                  </a:ext>
                </a:extLst>
              </p:cNvPr>
              <p:cNvSpPr txBox="1"/>
              <p:nvPr/>
            </p:nvSpPr>
            <p:spPr>
              <a:xfrm>
                <a:off x="261257" y="5274859"/>
                <a:ext cx="2553911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3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−1 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CEFB801-9048-429B-B707-C1AB1C0F0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57" y="5274859"/>
                <a:ext cx="2553911" cy="898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>
            <a:extLst>
              <a:ext uri="{FF2B5EF4-FFF2-40B4-BE49-F238E27FC236}">
                <a16:creationId xmlns:a16="http://schemas.microsoft.com/office/drawing/2014/main" id="{D5A8FE88-4DD3-4860-87D5-7EA64EA72163}"/>
              </a:ext>
            </a:extLst>
          </p:cNvPr>
          <p:cNvSpPr/>
          <p:nvPr/>
        </p:nvSpPr>
        <p:spPr>
          <a:xfrm>
            <a:off x="1929112" y="1619851"/>
            <a:ext cx="3092650" cy="890823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8E2C88A-668B-490F-BB04-88BF01402735}"/>
              </a:ext>
            </a:extLst>
          </p:cNvPr>
          <p:cNvSpPr/>
          <p:nvPr/>
        </p:nvSpPr>
        <p:spPr>
          <a:xfrm>
            <a:off x="687064" y="5320105"/>
            <a:ext cx="1974588" cy="851271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9E51171-5E36-463B-BF3D-370163DC2404}"/>
                  </a:ext>
                </a:extLst>
              </p:cNvPr>
              <p:cNvSpPr txBox="1"/>
              <p:nvPr/>
            </p:nvSpPr>
            <p:spPr>
              <a:xfrm>
                <a:off x="261257" y="3527647"/>
                <a:ext cx="36302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=2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9E51171-5E36-463B-BF3D-370163DC2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57" y="3527647"/>
                <a:ext cx="363028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F391AC6-881B-4740-9F9E-7766B0036763}"/>
                  </a:ext>
                </a:extLst>
              </p:cNvPr>
              <p:cNvSpPr txBox="1"/>
              <p:nvPr/>
            </p:nvSpPr>
            <p:spPr>
              <a:xfrm>
                <a:off x="268095" y="4183173"/>
                <a:ext cx="305739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3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−3=2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−2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F391AC6-881B-4740-9F9E-7766B0036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95" y="4183173"/>
                <a:ext cx="305739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CED00C-BB8B-4A4A-BB2F-55A9C7032556}"/>
                  </a:ext>
                </a:extLst>
              </p:cNvPr>
              <p:cNvSpPr txBox="1"/>
              <p:nvPr/>
            </p:nvSpPr>
            <p:spPr>
              <a:xfrm>
                <a:off x="268094" y="4751639"/>
                <a:ext cx="32183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3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z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CED00C-BB8B-4A4A-BB2F-55A9C7032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94" y="4751639"/>
                <a:ext cx="321831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32B2FF-72FB-4AF4-8371-2945B1C98DA2}"/>
                  </a:ext>
                </a:extLst>
              </p:cNvPr>
              <p:cNvSpPr txBox="1"/>
              <p:nvPr/>
            </p:nvSpPr>
            <p:spPr>
              <a:xfrm>
                <a:off x="7573293" y="929404"/>
                <a:ext cx="28730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IN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=13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32B2FF-72FB-4AF4-8371-2945B1C98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293" y="929404"/>
                <a:ext cx="28730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EC74DB-6398-4BB5-B2EF-E5E3BB5AB0AC}"/>
                  </a:ext>
                </a:extLst>
              </p:cNvPr>
              <p:cNvSpPr/>
              <p:nvPr/>
            </p:nvSpPr>
            <p:spPr>
              <a:xfrm>
                <a:off x="10311800" y="921714"/>
                <a:ext cx="1880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EC74DB-6398-4BB5-B2EF-E5E3BB5AB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1800" y="921714"/>
                <a:ext cx="18802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7B7CE0-6DA9-45D1-8C7C-63344F748B49}"/>
                  </a:ext>
                </a:extLst>
              </p:cNvPr>
              <p:cNvSpPr txBox="1"/>
              <p:nvPr/>
            </p:nvSpPr>
            <p:spPr>
              <a:xfrm>
                <a:off x="8461178" y="1595973"/>
                <a:ext cx="2553911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+1 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7B7CE0-6DA9-45D1-8C7C-63344F748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178" y="1595973"/>
                <a:ext cx="2553911" cy="8989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DDD73DC-097C-4425-B916-99608C08A61B}"/>
                  </a:ext>
                </a:extLst>
              </p:cNvPr>
              <p:cNvSpPr/>
              <p:nvPr/>
            </p:nvSpPr>
            <p:spPr>
              <a:xfrm>
                <a:off x="10311800" y="1803652"/>
                <a:ext cx="1880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DDD73DC-097C-4425-B916-99608C08A6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1800" y="1803652"/>
                <a:ext cx="188020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E526EB-6CCC-46AA-A751-3DF5F179AE36}"/>
                  </a:ext>
                </a:extLst>
              </p:cNvPr>
              <p:cNvSpPr txBox="1"/>
              <p:nvPr/>
            </p:nvSpPr>
            <p:spPr>
              <a:xfrm>
                <a:off x="7573293" y="928895"/>
                <a:ext cx="29533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+3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=13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E526EB-6CCC-46AA-A751-3DF5F179A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293" y="928895"/>
                <a:ext cx="295332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981357-6032-4698-A5EC-2514ADE19CA7}"/>
                  </a:ext>
                </a:extLst>
              </p:cNvPr>
              <p:cNvSpPr/>
              <p:nvPr/>
            </p:nvSpPr>
            <p:spPr>
              <a:xfrm>
                <a:off x="2661652" y="5484130"/>
                <a:ext cx="1880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981357-6032-4698-A5EC-2514ADE19C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652" y="5484130"/>
                <a:ext cx="188020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1878B853-B9F5-43FC-A206-9E1B887EDB9E}"/>
              </a:ext>
            </a:extLst>
          </p:cNvPr>
          <p:cNvSpPr/>
          <p:nvPr/>
        </p:nvSpPr>
        <p:spPr>
          <a:xfrm>
            <a:off x="5032568" y="3023275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BACCFB7-6C7E-41C9-8CA4-F92EC29E4654}"/>
                  </a:ext>
                </a:extLst>
              </p:cNvPr>
              <p:cNvSpPr txBox="1"/>
              <p:nvPr/>
            </p:nvSpPr>
            <p:spPr>
              <a:xfrm>
                <a:off x="9098241" y="1604659"/>
                <a:ext cx="1142069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+1 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BACCFB7-6C7E-41C9-8CA4-F92EC29E4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241" y="1604659"/>
                <a:ext cx="1142069" cy="8989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28A9D9-BF67-45B7-BE0D-CEA14D3C114E}"/>
                  </a:ext>
                </a:extLst>
              </p:cNvPr>
              <p:cNvSpPr txBox="1"/>
              <p:nvPr/>
            </p:nvSpPr>
            <p:spPr>
              <a:xfrm>
                <a:off x="1291314" y="5269664"/>
                <a:ext cx="1371494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3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−1 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28A9D9-BF67-45B7-BE0D-CEA14D3C1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314" y="5269664"/>
                <a:ext cx="1371494" cy="8989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CEAB075-B4C0-4C2E-A223-D0BE79E62B64}"/>
                  </a:ext>
                </a:extLst>
              </p:cNvPr>
              <p:cNvSpPr txBox="1"/>
              <p:nvPr/>
            </p:nvSpPr>
            <p:spPr>
              <a:xfrm>
                <a:off x="5132294" y="4470728"/>
                <a:ext cx="5863449" cy="1085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sz="2800" b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+1 </m:t>
                              </m:r>
                            </m:num>
                            <m:den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9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−3 </m:t>
                              </m:r>
                            </m:num>
                            <m:den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=13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CEAB075-B4C0-4C2E-A223-D0BE79E62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294" y="4470728"/>
                <a:ext cx="5863449" cy="108504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7C14F-6FEB-438C-8F5E-0ECEA3911530}"/>
                  </a:ext>
                </a:extLst>
              </p:cNvPr>
              <p:cNvSpPr txBox="1"/>
              <p:nvPr/>
            </p:nvSpPr>
            <p:spPr>
              <a:xfrm>
                <a:off x="5142982" y="5555769"/>
                <a:ext cx="45661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sz="2800" b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+1+4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+9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−3=26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7C14F-6FEB-438C-8F5E-0ECEA3911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982" y="5555769"/>
                <a:ext cx="4566108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B1745EF-9134-4DFC-BAB5-8F60FD8E5630}"/>
                  </a:ext>
                </a:extLst>
              </p:cNvPr>
              <p:cNvSpPr txBox="1"/>
              <p:nvPr/>
            </p:nvSpPr>
            <p:spPr>
              <a:xfrm>
                <a:off x="5132294" y="6121828"/>
                <a:ext cx="22198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sz="2800" b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=28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B1745EF-9134-4DFC-BAB5-8F60FD8E5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294" y="6121828"/>
                <a:ext cx="221981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reeform 17">
            <a:extLst>
              <a:ext uri="{FF2B5EF4-FFF2-40B4-BE49-F238E27FC236}">
                <a16:creationId xmlns:a16="http://schemas.microsoft.com/office/drawing/2014/main" id="{F52617B2-90BC-414A-9702-C8FC3E322B38}"/>
              </a:ext>
            </a:extLst>
          </p:cNvPr>
          <p:cNvSpPr>
            <a:spLocks/>
          </p:cNvSpPr>
          <p:nvPr/>
        </p:nvSpPr>
        <p:spPr bwMode="auto">
          <a:xfrm>
            <a:off x="4674293" y="2686263"/>
            <a:ext cx="45719" cy="3905285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394A757-01C5-4338-A260-66486CCB1494}"/>
              </a:ext>
            </a:extLst>
          </p:cNvPr>
          <p:cNvGrpSpPr/>
          <p:nvPr/>
        </p:nvGrpSpPr>
        <p:grpSpPr>
          <a:xfrm>
            <a:off x="7572634" y="709465"/>
            <a:ext cx="4619363" cy="1801209"/>
            <a:chOff x="8208147" y="1603748"/>
            <a:chExt cx="3983853" cy="2268693"/>
          </a:xfrm>
        </p:grpSpPr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4F3AF479-C74B-4CF4-910D-C3A00442A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8147" y="1603748"/>
              <a:ext cx="29201" cy="2268693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33EFD66E-3CA8-4572-8742-1A7B55192F84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188054" y="1865204"/>
              <a:ext cx="45719" cy="3962173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158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-0.16953 0.27917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77" y="1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116 L -0.27214 0.27546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68" y="1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59284 -0.2588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35" y="-1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58" grpId="0" animBg="1"/>
      <p:bldP spid="59" grpId="0"/>
      <p:bldP spid="60" grpId="0"/>
      <p:bldP spid="62" grpId="0" animBg="1"/>
      <p:bldP spid="62" grpId="1" animBg="1"/>
      <p:bldP spid="66" grpId="0" animBg="1"/>
      <p:bldP spid="69" grpId="0"/>
      <p:bldP spid="70" grpId="0"/>
      <p:bldP spid="34" grpId="0"/>
      <p:bldP spid="26" grpId="0"/>
      <p:bldP spid="26" grpId="1"/>
      <p:bldP spid="7" grpId="0"/>
      <p:bldP spid="29" grpId="0" animBg="1"/>
      <p:bldP spid="32" grpId="0"/>
      <p:bldP spid="32" grpId="1"/>
      <p:bldP spid="35" grpId="0"/>
      <p:bldP spid="35" grpId="1"/>
      <p:bldP spid="37" grpId="0"/>
      <p:bldP spid="38" grpId="0"/>
      <p:bldP spid="39" grpId="0"/>
      <p:bldP spid="31" grpId="0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Lagrange’s Multiplier Method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44E820-0C67-49E0-9626-54999715675E}"/>
              </a:ext>
            </a:extLst>
          </p:cNvPr>
          <p:cNvSpPr txBox="1">
            <a:spLocks/>
          </p:cNvSpPr>
          <p:nvPr/>
        </p:nvSpPr>
        <p:spPr>
          <a:xfrm>
            <a:off x="196513" y="871017"/>
            <a:ext cx="2744395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CEFB801-9048-429B-B707-C1AB1C0F04D0}"/>
                  </a:ext>
                </a:extLst>
              </p:cNvPr>
              <p:cNvSpPr txBox="1"/>
              <p:nvPr/>
            </p:nvSpPr>
            <p:spPr>
              <a:xfrm>
                <a:off x="8357418" y="1887484"/>
                <a:ext cx="2051436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3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−1 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CEFB801-9048-429B-B707-C1AB1C0F0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418" y="1887484"/>
                <a:ext cx="2051436" cy="898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7B7CE0-6DA9-45D1-8C7C-63344F748B49}"/>
                  </a:ext>
                </a:extLst>
              </p:cNvPr>
              <p:cNvSpPr txBox="1"/>
              <p:nvPr/>
            </p:nvSpPr>
            <p:spPr>
              <a:xfrm>
                <a:off x="8357418" y="796992"/>
                <a:ext cx="1880200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+1 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7B7CE0-6DA9-45D1-8C7C-63344F748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418" y="796992"/>
                <a:ext cx="1880200" cy="898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DDD73DC-097C-4425-B916-99608C08A61B}"/>
                  </a:ext>
                </a:extLst>
              </p:cNvPr>
              <p:cNvSpPr/>
              <p:nvPr/>
            </p:nvSpPr>
            <p:spPr>
              <a:xfrm>
                <a:off x="10217278" y="1004671"/>
                <a:ext cx="1880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DDD73DC-097C-4425-B916-99608C08A6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278" y="1004671"/>
                <a:ext cx="18802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981357-6032-4698-A5EC-2514ADE19CA7}"/>
                  </a:ext>
                </a:extLst>
              </p:cNvPr>
              <p:cNvSpPr/>
              <p:nvPr/>
            </p:nvSpPr>
            <p:spPr>
              <a:xfrm>
                <a:off x="10369892" y="2096755"/>
                <a:ext cx="1880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981357-6032-4698-A5EC-2514ADE19C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9892" y="2096755"/>
                <a:ext cx="188020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B1745EF-9134-4DFC-BAB5-8F60FD8E5630}"/>
                  </a:ext>
                </a:extLst>
              </p:cNvPr>
              <p:cNvSpPr txBox="1"/>
              <p:nvPr/>
            </p:nvSpPr>
            <p:spPr>
              <a:xfrm>
                <a:off x="708050" y="1705935"/>
                <a:ext cx="17213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=28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B1745EF-9134-4DFC-BAB5-8F60FD8E5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050" y="1705935"/>
                <a:ext cx="172132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row: Right 32">
            <a:extLst>
              <a:ext uri="{FF2B5EF4-FFF2-40B4-BE49-F238E27FC236}">
                <a16:creationId xmlns:a16="http://schemas.microsoft.com/office/drawing/2014/main" id="{AEDEE0AF-A995-404D-B890-40C87A7D6B7E}"/>
              </a:ext>
            </a:extLst>
          </p:cNvPr>
          <p:cNvSpPr/>
          <p:nvPr/>
        </p:nvSpPr>
        <p:spPr>
          <a:xfrm>
            <a:off x="196513" y="1854958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6282B-28D1-4AEF-B0BD-500F2D8D93E4}"/>
                  </a:ext>
                </a:extLst>
              </p:cNvPr>
              <p:cNvSpPr txBox="1"/>
              <p:nvPr/>
            </p:nvSpPr>
            <p:spPr>
              <a:xfrm>
                <a:off x="291755" y="2229155"/>
                <a:ext cx="1928932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28</m:t>
                          </m:r>
                          <m: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14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46282B-28D1-4AEF-B0BD-500F2D8D9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55" y="2229155"/>
                <a:ext cx="1928932" cy="8989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473049-3E31-4EEE-B46B-22DFB5B03FC0}"/>
                  </a:ext>
                </a:extLst>
              </p:cNvPr>
              <p:cNvSpPr txBox="1"/>
              <p:nvPr/>
            </p:nvSpPr>
            <p:spPr>
              <a:xfrm>
                <a:off x="291755" y="3160972"/>
                <a:ext cx="14798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sz="2800" i="1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473049-3E31-4EEE-B46B-22DFB5B03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55" y="3160972"/>
                <a:ext cx="147988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7EE9C46-C414-4A39-851B-CE6254BA1370}"/>
              </a:ext>
            </a:extLst>
          </p:cNvPr>
          <p:cNvSpPr/>
          <p:nvPr/>
        </p:nvSpPr>
        <p:spPr>
          <a:xfrm>
            <a:off x="699173" y="3213965"/>
            <a:ext cx="972480" cy="441796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7EA22F-9EAA-4271-ABD5-6433072351AB}"/>
                  </a:ext>
                </a:extLst>
              </p:cNvPr>
              <p:cNvSpPr txBox="1"/>
              <p:nvPr/>
            </p:nvSpPr>
            <p:spPr>
              <a:xfrm>
                <a:off x="3073070" y="1459401"/>
                <a:ext cx="1823356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+1 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7EA22F-9EAA-4271-ABD5-64330723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070" y="1459401"/>
                <a:ext cx="1823356" cy="8989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4F4CE880-ECF6-4F6F-9BB7-1AF7ABE25ACA}"/>
              </a:ext>
            </a:extLst>
          </p:cNvPr>
          <p:cNvSpPr/>
          <p:nvPr/>
        </p:nvSpPr>
        <p:spPr>
          <a:xfrm>
            <a:off x="2646024" y="1873617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8B7C5B6-E255-4198-8176-189320B278F4}"/>
                  </a:ext>
                </a:extLst>
              </p:cNvPr>
              <p:cNvSpPr txBox="1"/>
              <p:nvPr/>
            </p:nvSpPr>
            <p:spPr>
              <a:xfrm>
                <a:off x="2646024" y="2386451"/>
                <a:ext cx="2250402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2+1</m:t>
                          </m:r>
                          <m:r>
                            <a:rPr kumimoji="0" lang="en-US" sz="2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8B7C5B6-E255-4198-8176-189320B27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024" y="2386451"/>
                <a:ext cx="2250402" cy="8989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639A046-ECB5-42E9-B769-16D9DC7798EC}"/>
                  </a:ext>
                </a:extLst>
              </p:cNvPr>
              <p:cNvSpPr txBox="1"/>
              <p:nvPr/>
            </p:nvSpPr>
            <p:spPr>
              <a:xfrm>
                <a:off x="2677667" y="3405963"/>
                <a:ext cx="1833454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3 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639A046-ECB5-42E9-B769-16D9DC779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667" y="3405963"/>
                <a:ext cx="1833454" cy="8989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42923795-6C95-407E-9D83-72B1F87FBE37}"/>
              </a:ext>
            </a:extLst>
          </p:cNvPr>
          <p:cNvSpPr/>
          <p:nvPr/>
        </p:nvSpPr>
        <p:spPr>
          <a:xfrm>
            <a:off x="3106104" y="3444292"/>
            <a:ext cx="1134270" cy="846864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9578A1C-0006-488C-BCF2-39C1ABC5AB2E}"/>
                  </a:ext>
                </a:extLst>
              </p:cNvPr>
              <p:cNvSpPr txBox="1"/>
              <p:nvPr/>
            </p:nvSpPr>
            <p:spPr>
              <a:xfrm>
                <a:off x="5689159" y="1450667"/>
                <a:ext cx="2126819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sz="2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1 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9578A1C-0006-488C-BCF2-39C1ABC5A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159" y="1450667"/>
                <a:ext cx="2126819" cy="8989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rrow: Right 60">
            <a:extLst>
              <a:ext uri="{FF2B5EF4-FFF2-40B4-BE49-F238E27FC236}">
                <a16:creationId xmlns:a16="http://schemas.microsoft.com/office/drawing/2014/main" id="{0E2C8CDF-4C15-4ECA-BC69-085755441A47}"/>
              </a:ext>
            </a:extLst>
          </p:cNvPr>
          <p:cNvSpPr/>
          <p:nvPr/>
        </p:nvSpPr>
        <p:spPr>
          <a:xfrm>
            <a:off x="5262114" y="1864883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18B78DD-DF4A-40BC-84F1-CF3B861B3E3F}"/>
                  </a:ext>
                </a:extLst>
              </p:cNvPr>
              <p:cNvSpPr txBox="1"/>
              <p:nvPr/>
            </p:nvSpPr>
            <p:spPr>
              <a:xfrm>
                <a:off x="5262113" y="2377717"/>
                <a:ext cx="2707379" cy="925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e>
                          </m:d>
                          <m: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  <m:r>
                            <a:rPr kumimoji="0" lang="en-US" sz="2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18B78DD-DF4A-40BC-84F1-CF3B861B3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113" y="2377717"/>
                <a:ext cx="2707379" cy="9257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F9DD0F-2E73-49FD-A6E4-79B09B84EBBF}"/>
                  </a:ext>
                </a:extLst>
              </p:cNvPr>
              <p:cNvSpPr txBox="1"/>
              <p:nvPr/>
            </p:nvSpPr>
            <p:spPr>
              <a:xfrm>
                <a:off x="5293757" y="3397229"/>
                <a:ext cx="1833454" cy="907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7F9DD0F-2E73-49FD-A6E4-79B09B84E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757" y="3397229"/>
                <a:ext cx="1833454" cy="90774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ectangle 64">
            <a:extLst>
              <a:ext uri="{FF2B5EF4-FFF2-40B4-BE49-F238E27FC236}">
                <a16:creationId xmlns:a16="http://schemas.microsoft.com/office/drawing/2014/main" id="{4BD641EB-59DF-43EB-AFC0-3C6EEB731294}"/>
              </a:ext>
            </a:extLst>
          </p:cNvPr>
          <p:cNvSpPr/>
          <p:nvPr/>
        </p:nvSpPr>
        <p:spPr>
          <a:xfrm>
            <a:off x="5722194" y="3435558"/>
            <a:ext cx="1134270" cy="846864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B425128-ED33-440E-A2F3-2D99BC654408}"/>
                  </a:ext>
                </a:extLst>
              </p:cNvPr>
              <p:cNvSpPr/>
              <p:nvPr/>
            </p:nvSpPr>
            <p:spPr>
              <a:xfrm>
                <a:off x="4683449" y="4867753"/>
                <a:ext cx="744968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be the point on the plane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I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+3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I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</m:t>
                    </m:r>
                  </m:oMath>
                </a14:m>
                <a:r>
                  <a:rPr lang="en-US" sz="2800" b="0" i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closest </a:t>
                </a: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B425128-ED33-440E-A2F3-2D99BC654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449" y="4867753"/>
                <a:ext cx="7449680" cy="523220"/>
              </a:xfrm>
              <a:prstGeom prst="rect">
                <a:avLst/>
              </a:prstGeom>
              <a:blipFill>
                <a:blip r:embed="rId15"/>
                <a:stretch>
                  <a:fillRect l="-1637" t="-14118" r="-2700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A52F870-7D7D-44CF-9CC8-CDB082EB2CFB}"/>
                  </a:ext>
                </a:extLst>
              </p:cNvPr>
              <p:cNvSpPr txBox="1"/>
              <p:nvPr/>
            </p:nvSpPr>
            <p:spPr>
              <a:xfrm>
                <a:off x="192976" y="5712551"/>
                <a:ext cx="35886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to the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Q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1, 1, 1</m:t>
                        </m:r>
                      </m:e>
                    </m:d>
                    <m:r>
                      <m:rPr>
                        <m:nor/>
                      </m:rPr>
                      <a:rPr lang="en-US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A52F870-7D7D-44CF-9CC8-CDB082EB2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76" y="5712551"/>
                <a:ext cx="3588678" cy="523220"/>
              </a:xfrm>
              <a:prstGeom prst="rect">
                <a:avLst/>
              </a:prstGeom>
              <a:blipFill>
                <a:blip r:embed="rId16"/>
                <a:stretch>
                  <a:fillRect l="-3571" t="-12791" b="-302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8506557B-2832-4F6F-A0FD-646EB07CB7D0}"/>
              </a:ext>
            </a:extLst>
          </p:cNvPr>
          <p:cNvSpPr txBox="1"/>
          <p:nvPr/>
        </p:nvSpPr>
        <p:spPr>
          <a:xfrm>
            <a:off x="192976" y="4842632"/>
            <a:ext cx="11786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Cambria Math" panose="02040503050406030204" pitchFamily="18" charset="0"/>
                <a:cs typeface="+mn-cs"/>
              </a:rPr>
              <a:t>Hence,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4FFBCDD-2049-484D-BCA7-D7381D7E909E}"/>
                  </a:ext>
                </a:extLst>
              </p:cNvPr>
              <p:cNvSpPr txBox="1"/>
              <p:nvPr/>
            </p:nvSpPr>
            <p:spPr>
              <a:xfrm>
                <a:off x="1256221" y="4612184"/>
                <a:ext cx="3711451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P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3 </m:t>
                              </m: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 2,</m:t>
                          </m:r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5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4FFBCDD-2049-484D-BCA7-D7381D7E9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221" y="4612184"/>
                <a:ext cx="3711451" cy="106048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B56DABEB-2D3C-4A43-9CD8-D086CD0209B0}"/>
              </a:ext>
            </a:extLst>
          </p:cNvPr>
          <p:cNvSpPr/>
          <p:nvPr/>
        </p:nvSpPr>
        <p:spPr>
          <a:xfrm>
            <a:off x="1282065" y="4572300"/>
            <a:ext cx="3453220" cy="1140251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4" name="Freeform 17">
            <a:extLst>
              <a:ext uri="{FF2B5EF4-FFF2-40B4-BE49-F238E27FC236}">
                <a16:creationId xmlns:a16="http://schemas.microsoft.com/office/drawing/2014/main" id="{6B831B7A-8F9E-4C7F-9F76-3B4D88E31DE9}"/>
              </a:ext>
            </a:extLst>
          </p:cNvPr>
          <p:cNvSpPr>
            <a:spLocks/>
          </p:cNvSpPr>
          <p:nvPr/>
        </p:nvSpPr>
        <p:spPr bwMode="auto">
          <a:xfrm>
            <a:off x="2450066" y="1456140"/>
            <a:ext cx="45719" cy="2895977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5" name="Freeform 17">
            <a:extLst>
              <a:ext uri="{FF2B5EF4-FFF2-40B4-BE49-F238E27FC236}">
                <a16:creationId xmlns:a16="http://schemas.microsoft.com/office/drawing/2014/main" id="{B3458261-CAFB-4A65-AD0B-36534168775A}"/>
              </a:ext>
            </a:extLst>
          </p:cNvPr>
          <p:cNvSpPr>
            <a:spLocks/>
          </p:cNvSpPr>
          <p:nvPr/>
        </p:nvSpPr>
        <p:spPr bwMode="auto">
          <a:xfrm>
            <a:off x="5018659" y="1456140"/>
            <a:ext cx="45719" cy="2895977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67A1781-DB1B-4B71-9D2C-4FFC4BA77680}"/>
              </a:ext>
            </a:extLst>
          </p:cNvPr>
          <p:cNvGrpSpPr/>
          <p:nvPr/>
        </p:nvGrpSpPr>
        <p:grpSpPr>
          <a:xfrm>
            <a:off x="8278597" y="709465"/>
            <a:ext cx="3913391" cy="2181517"/>
            <a:chOff x="8229827" y="1603748"/>
            <a:chExt cx="3962173" cy="2268693"/>
          </a:xfrm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F1B7B0A7-3D1D-493F-824E-65897B4EA4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30859" y="1603748"/>
              <a:ext cx="46289" cy="2268693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637B6CAB-E290-40FA-A023-B38BB09F008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188054" y="1865204"/>
              <a:ext cx="45719" cy="3962173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664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42" grpId="0"/>
      <p:bldP spid="12" grpId="0" animBg="1"/>
      <p:bldP spid="51" grpId="0"/>
      <p:bldP spid="53" grpId="0"/>
      <p:bldP spid="54" grpId="0" animBg="1"/>
      <p:bldP spid="57" grpId="0"/>
      <p:bldP spid="61" grpId="0" animBg="1"/>
      <p:bldP spid="63" grpId="0"/>
      <p:bldP spid="64" grpId="0"/>
      <p:bldP spid="65" grpId="0" animBg="1"/>
      <p:bldP spid="67" grpId="0"/>
      <p:bldP spid="68" grpId="0"/>
      <p:bldP spid="71" grpId="0"/>
      <p:bldP spid="72" grpId="0"/>
      <p:bldP spid="73" grpId="0" animBg="1"/>
      <p:bldP spid="34" grpId="0" build="p" animBg="1"/>
      <p:bldP spid="35" grpId="0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Lagrange’s Multiplier Method</a:t>
            </a:r>
            <a:endParaRPr lang="en-IN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3B4B1C-4A94-45EA-9ECF-4B2AC333EBE0}"/>
              </a:ext>
            </a:extLst>
          </p:cNvPr>
          <p:cNvSpPr txBox="1">
            <a:spLocks/>
          </p:cNvSpPr>
          <p:nvPr/>
        </p:nvSpPr>
        <p:spPr>
          <a:xfrm>
            <a:off x="131180" y="988862"/>
            <a:ext cx="1729893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8: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FA8997F-AA12-4303-AB7D-75D4A82EC6DC}"/>
                  </a:ext>
                </a:extLst>
              </p:cNvPr>
              <p:cNvSpPr/>
              <p:nvPr/>
            </p:nvSpPr>
            <p:spPr>
              <a:xfrm>
                <a:off x="1861073" y="955791"/>
                <a:ext cx="1033092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Find the </a:t>
                </a:r>
                <a:r>
                  <a:rPr lang="en-US" sz="2800" b="0" i="0" dirty="0">
                    <a:solidFill>
                      <a:srgbClr val="0070C0"/>
                    </a:solidFill>
                    <a:latin typeface="+mj-lt"/>
                    <a:ea typeface="Cambria Math" panose="02040503050406030204" pitchFamily="18" charset="0"/>
                  </a:rPr>
                  <a:t>shortest</a:t>
                </a:r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 and </a:t>
                </a:r>
                <a:r>
                  <a:rPr lang="en-US" sz="2800" b="0" i="0" dirty="0">
                    <a:solidFill>
                      <a:srgbClr val="0070C0"/>
                    </a:solidFill>
                    <a:latin typeface="+mj-lt"/>
                    <a:ea typeface="Cambria Math" panose="02040503050406030204" pitchFamily="18" charset="0"/>
                  </a:rPr>
                  <a:t>largest distance </a:t>
                </a:r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from the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2, −1</m:t>
                        </m:r>
                      </m:e>
                    </m:d>
                  </m:oMath>
                </a14:m>
                <a:r>
                  <a:rPr lang="en-US" sz="2800" b="0" i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to the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FA8997F-AA12-4303-AB7D-75D4A82EC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73" y="955791"/>
                <a:ext cx="10330927" cy="523220"/>
              </a:xfrm>
              <a:prstGeom prst="rect">
                <a:avLst/>
              </a:prstGeom>
              <a:blipFill>
                <a:blip r:embed="rId2"/>
                <a:stretch>
                  <a:fillRect l="-1180" t="-13953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542C500-85AD-4579-9066-4B039DF5F0DD}"/>
                  </a:ext>
                </a:extLst>
              </p:cNvPr>
              <p:cNvSpPr/>
              <p:nvPr/>
            </p:nvSpPr>
            <p:spPr>
              <a:xfrm>
                <a:off x="1861072" y="1491051"/>
                <a:ext cx="42349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sphere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=24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542C500-85AD-4579-9066-4B039DF5F0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72" y="1491051"/>
                <a:ext cx="4234928" cy="523220"/>
              </a:xfrm>
              <a:prstGeom prst="rect">
                <a:avLst/>
              </a:prstGeom>
              <a:blipFill>
                <a:blip r:embed="rId3"/>
                <a:stretch>
                  <a:fillRect l="-2878" t="-11765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8A5950-33C8-4A39-A83B-8A7453DACD2D}"/>
              </a:ext>
            </a:extLst>
          </p:cNvPr>
          <p:cNvSpPr txBox="1">
            <a:spLocks/>
          </p:cNvSpPr>
          <p:nvPr/>
        </p:nvSpPr>
        <p:spPr>
          <a:xfrm>
            <a:off x="131180" y="2138936"/>
            <a:ext cx="1421890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79A9F41-5E9B-43FE-93C9-E765BCCE2EC7}"/>
                  </a:ext>
                </a:extLst>
              </p:cNvPr>
              <p:cNvSpPr/>
              <p:nvPr/>
            </p:nvSpPr>
            <p:spPr>
              <a:xfrm>
                <a:off x="1861074" y="2101992"/>
                <a:ext cx="1033092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Let,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be any point on surface of the sphere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24</m:t>
                    </m:r>
                  </m:oMath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79A9F41-5E9B-43FE-93C9-E765BCCE2E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74" y="2101992"/>
                <a:ext cx="10330926" cy="523220"/>
              </a:xfrm>
              <a:prstGeom prst="rect">
                <a:avLst/>
              </a:prstGeom>
              <a:blipFill>
                <a:blip r:embed="rId4"/>
                <a:stretch>
                  <a:fillRect l="-1180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BD201D4-17D1-4924-AA12-02D69DC9CE0B}"/>
                  </a:ext>
                </a:extLst>
              </p:cNvPr>
              <p:cNvSpPr/>
              <p:nvPr/>
            </p:nvSpPr>
            <p:spPr>
              <a:xfrm>
                <a:off x="1861072" y="2616868"/>
                <a:ext cx="49950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2, −1</m:t>
                        </m:r>
                      </m:e>
                    </m:d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is the given point.</a:t>
                </a:r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BD201D4-17D1-4924-AA12-02D69DC9C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72" y="2616868"/>
                <a:ext cx="4995002" cy="523220"/>
              </a:xfrm>
              <a:prstGeom prst="rect">
                <a:avLst/>
              </a:prstGeom>
              <a:blipFill>
                <a:blip r:embed="rId5"/>
                <a:stretch>
                  <a:fillRect l="-2439" t="-10465" r="-219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4FB00F-18B4-43A2-BC3A-1C6EFFE92446}"/>
                  </a:ext>
                </a:extLst>
              </p:cNvPr>
              <p:cNvSpPr txBox="1"/>
              <p:nvPr/>
            </p:nvSpPr>
            <p:spPr>
              <a:xfrm>
                <a:off x="131180" y="3161443"/>
                <a:ext cx="83200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Cambria Math" panose="02040503050406030204" pitchFamily="18" charset="0"/>
                  </a:rPr>
                  <a:t>Hence, distance between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Cambria Math" panose="02040503050406030204" pitchFamily="18" charset="0"/>
                  </a:rPr>
                  <a:t> is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j-lt"/>
                    <a:ea typeface="Cambria Math" panose="02040503050406030204" pitchFamily="18" charset="0"/>
                  </a:rPr>
                  <a:t>PQ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Cambria Math" panose="02040503050406030204" pitchFamily="18" charset="0"/>
                  </a:rPr>
                  <a:t> which is defined as:</a:t>
                </a:r>
                <a:endParaRPr lang="en-IN" dirty="0">
                  <a:latin typeface="+mj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4FB00F-18B4-43A2-BC3A-1C6EFFE92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3161443"/>
                <a:ext cx="8320093" cy="523220"/>
              </a:xfrm>
              <a:prstGeom prst="rect">
                <a:avLst/>
              </a:prstGeom>
              <a:blipFill>
                <a:blip r:embed="rId6"/>
                <a:stretch>
                  <a:fillRect l="-1540" t="-12941" r="-880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67EA91-4EFA-4AC7-8882-207E7ECF0BB3}"/>
                  </a:ext>
                </a:extLst>
              </p:cNvPr>
              <p:cNvSpPr txBox="1"/>
              <p:nvPr/>
            </p:nvSpPr>
            <p:spPr>
              <a:xfrm>
                <a:off x="752071" y="3788795"/>
                <a:ext cx="11557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PQ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67EA91-4EFA-4AC7-8882-207E7ECF0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71" y="3788795"/>
                <a:ext cx="115575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198D3BE-1A2E-4A98-B376-208873CF381A}"/>
                  </a:ext>
                </a:extLst>
              </p:cNvPr>
              <p:cNvSpPr txBox="1"/>
              <p:nvPr/>
            </p:nvSpPr>
            <p:spPr>
              <a:xfrm>
                <a:off x="1676581" y="3746364"/>
                <a:ext cx="5299955" cy="614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198D3BE-1A2E-4A98-B376-208873CF3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581" y="3746364"/>
                <a:ext cx="5299955" cy="6141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83BB4AF-3771-4CD0-A393-B2A5BB79D874}"/>
                  </a:ext>
                </a:extLst>
              </p:cNvPr>
              <p:cNvSpPr txBox="1"/>
              <p:nvPr/>
            </p:nvSpPr>
            <p:spPr>
              <a:xfrm>
                <a:off x="174897" y="4499644"/>
                <a:ext cx="16764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PQ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83BB4AF-3771-4CD0-A393-B2A5BB79D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97" y="4499644"/>
                <a:ext cx="167648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01D5AF59-60CB-490C-ACE5-DF13E2800333}"/>
              </a:ext>
            </a:extLst>
          </p:cNvPr>
          <p:cNvSpPr/>
          <p:nvPr/>
        </p:nvSpPr>
        <p:spPr>
          <a:xfrm>
            <a:off x="223543" y="3925714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24F6FB-15B3-42E1-9767-01884401DF37}"/>
                  </a:ext>
                </a:extLst>
              </p:cNvPr>
              <p:cNvSpPr txBox="1"/>
              <p:nvPr/>
            </p:nvSpPr>
            <p:spPr>
              <a:xfrm>
                <a:off x="1691739" y="4475771"/>
                <a:ext cx="48106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x</m:t>
                              </m:r>
                              <m: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y</m:t>
                              </m:r>
                              <m: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z</m:t>
                              </m:r>
                              <m: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24F6FB-15B3-42E1-9767-01884401D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739" y="4475771"/>
                <a:ext cx="481066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75F1648-7267-4F47-B979-044A5CD11747}"/>
                  </a:ext>
                </a:extLst>
              </p:cNvPr>
              <p:cNvSpPr txBox="1"/>
              <p:nvPr/>
            </p:nvSpPr>
            <p:spPr>
              <a:xfrm>
                <a:off x="6391565" y="4478153"/>
                <a:ext cx="361141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&amp;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 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24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75F1648-7267-4F47-B979-044A5CD11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565" y="4478153"/>
                <a:ext cx="361141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306E9F-94D4-42F7-8BC1-511374EB9107}"/>
                  </a:ext>
                </a:extLst>
              </p:cNvPr>
              <p:cNvSpPr txBox="1"/>
              <p:nvPr/>
            </p:nvSpPr>
            <p:spPr>
              <a:xfrm>
                <a:off x="174897" y="5080446"/>
                <a:ext cx="71428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28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</m:e>
                          </m:d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x</m:t>
                              </m:r>
                              <m: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y</m:t>
                              </m:r>
                              <m: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z</m:t>
                              </m:r>
                              <m: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3306E9F-94D4-42F7-8BC1-511374EB9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97" y="5080446"/>
                <a:ext cx="714284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AAD4F8-5D33-42DC-B6DA-8A75DB4D8C5C}"/>
                  </a:ext>
                </a:extLst>
              </p:cNvPr>
              <p:cNvSpPr txBox="1"/>
              <p:nvPr/>
            </p:nvSpPr>
            <p:spPr>
              <a:xfrm>
                <a:off x="174896" y="5693468"/>
                <a:ext cx="57825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&amp; 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−24=0</m:t>
                      </m:r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2AAD4F8-5D33-42DC-B6DA-8A75DB4D8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96" y="5693468"/>
                <a:ext cx="5782559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81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3" grpId="0"/>
      <p:bldP spid="6" grpId="0" animBg="1"/>
      <p:bldP spid="7" grpId="0"/>
      <p:bldP spid="11" grpId="0"/>
      <p:bldP spid="12" grpId="0"/>
      <p:bldP spid="15" grpId="0"/>
      <p:bldP spid="16" grpId="0"/>
      <p:bldP spid="17" grpId="0"/>
      <p:bldP spid="18" grpId="0" animBg="1"/>
      <p:bldP spid="19" grpId="0"/>
      <p:bldP spid="20" grpId="0"/>
      <p:bldP spid="21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Lagrange’s Multiplier Method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7DD44D-4854-4AD3-A10F-5153D2C683C4}"/>
              </a:ext>
            </a:extLst>
          </p:cNvPr>
          <p:cNvSpPr txBox="1"/>
          <p:nvPr/>
        </p:nvSpPr>
        <p:spPr>
          <a:xfrm>
            <a:off x="612151" y="1503791"/>
            <a:ext cx="59446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IN" sz="2800" b="0" i="0" dirty="0">
                <a:latin typeface="+mj-lt"/>
              </a:rPr>
              <a:t>Con</a:t>
            </a:r>
            <a:r>
              <a:rPr lang="en-US" sz="2800" b="0" i="0" dirty="0">
                <a:latin typeface="+mj-lt"/>
              </a:rPr>
              <a:t>struct</a:t>
            </a:r>
            <a:r>
              <a:rPr lang="en-IN" sz="2800" b="0" i="0" dirty="0">
                <a:latin typeface="+mj-lt"/>
              </a:rPr>
              <a:t> </a:t>
            </a:r>
            <a:r>
              <a:rPr lang="en-US" sz="2800" b="0" i="0" dirty="0">
                <a:latin typeface="+mj-lt"/>
              </a:rPr>
              <a:t>the new function</a:t>
            </a:r>
            <a:endParaRPr lang="en-US" sz="2800" b="0" i="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FB4643-7C8B-437E-A86F-C6CECCA7030A}"/>
                  </a:ext>
                </a:extLst>
              </p:cNvPr>
              <p:cNvSpPr txBox="1"/>
              <p:nvPr/>
            </p:nvSpPr>
            <p:spPr>
              <a:xfrm>
                <a:off x="196513" y="2669115"/>
                <a:ext cx="108524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 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6FB4643-7C8B-437E-A86F-C6CECCA70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13" y="2669115"/>
                <a:ext cx="1085248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rrow: Right 31">
            <a:extLst>
              <a:ext uri="{FF2B5EF4-FFF2-40B4-BE49-F238E27FC236}">
                <a16:creationId xmlns:a16="http://schemas.microsoft.com/office/drawing/2014/main" id="{31663DC2-4190-4933-965B-C04880F3CC4A}"/>
              </a:ext>
            </a:extLst>
          </p:cNvPr>
          <p:cNvSpPr/>
          <p:nvPr/>
        </p:nvSpPr>
        <p:spPr>
          <a:xfrm>
            <a:off x="196514" y="1646950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68EDF4-3008-4EAF-B465-9DDFF03C2F28}"/>
                  </a:ext>
                </a:extLst>
              </p:cNvPr>
              <p:cNvSpPr txBox="1"/>
              <p:nvPr/>
            </p:nvSpPr>
            <p:spPr>
              <a:xfrm>
                <a:off x="633480" y="2049313"/>
                <a:ext cx="76596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i="0" dirty="0">
                    <a:solidFill>
                      <a:srgbClr val="212121"/>
                    </a:solidFill>
                    <a:latin typeface="+mj-lt"/>
                  </a:rPr>
                  <a:t>as</a:t>
                </a:r>
                <a:r>
                  <a:rPr lang="en-US" sz="2800" b="0" i="0" dirty="0">
                    <a:solidFill>
                      <a:srgbClr val="21212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x</m:t>
                        </m:r>
                        <m:r>
                          <a:rPr kumimoji="0" lang="en-I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y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z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y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z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λ</m:t>
                    </m:r>
                  </m:oMath>
                </a14:m>
                <a:r>
                  <a:rPr kumimoji="0" lang="el-GR" sz="2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ϕ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y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z</m:t>
                        </m:r>
                      </m:e>
                    </m:d>
                    <m:r>
                      <m:rPr>
                        <m:nor/>
                      </m:rPr>
                      <a:rPr lang="en-US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68EDF4-3008-4EAF-B465-9DDFF03C2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80" y="2049313"/>
                <a:ext cx="7659620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row: Right 40">
            <a:extLst>
              <a:ext uri="{FF2B5EF4-FFF2-40B4-BE49-F238E27FC236}">
                <a16:creationId xmlns:a16="http://schemas.microsoft.com/office/drawing/2014/main" id="{E2201B9A-9B67-46FF-B894-C42398FDF02C}"/>
              </a:ext>
            </a:extLst>
          </p:cNvPr>
          <p:cNvSpPr/>
          <p:nvPr/>
        </p:nvSpPr>
        <p:spPr>
          <a:xfrm>
            <a:off x="239431" y="3585425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ABB4E9-FB75-413D-98D8-574CF364A758}"/>
                  </a:ext>
                </a:extLst>
              </p:cNvPr>
              <p:cNvSpPr txBox="1"/>
              <p:nvPr/>
            </p:nvSpPr>
            <p:spPr>
              <a:xfrm>
                <a:off x="4127765" y="3226676"/>
                <a:ext cx="6578336" cy="985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IN" sz="2800" b="0" i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IN" sz="280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IN" sz="2800" b="0" i="0"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IN" sz="28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IN" sz="28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b="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5ABB4E9-FB75-413D-98D8-574CF364A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765" y="3226676"/>
                <a:ext cx="6578336" cy="9855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D33309C-924E-44ED-B4EE-FF7BAC98C6BF}"/>
              </a:ext>
            </a:extLst>
          </p:cNvPr>
          <p:cNvSpPr txBox="1"/>
          <p:nvPr/>
        </p:nvSpPr>
        <p:spPr>
          <a:xfrm>
            <a:off x="649095" y="4021936"/>
            <a:ext cx="28791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rPr>
              <a:t>stationary points.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44E820-0C67-49E0-9626-54999715675E}"/>
              </a:ext>
            </a:extLst>
          </p:cNvPr>
          <p:cNvSpPr txBox="1">
            <a:spLocks/>
          </p:cNvSpPr>
          <p:nvPr/>
        </p:nvSpPr>
        <p:spPr>
          <a:xfrm>
            <a:off x="196513" y="927539"/>
            <a:ext cx="2744395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DF4FA-ECB2-4323-AE1E-B160FB987F81}"/>
                  </a:ext>
                </a:extLst>
              </p:cNvPr>
              <p:cNvSpPr txBox="1"/>
              <p:nvPr/>
            </p:nvSpPr>
            <p:spPr>
              <a:xfrm>
                <a:off x="5813696" y="845886"/>
                <a:ext cx="71428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</m:e>
                          </m:d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x</m:t>
                              </m:r>
                              <m: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y</m:t>
                              </m:r>
                              <m: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z</m:t>
                              </m:r>
                              <m: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71DF4FA-ECB2-4323-AE1E-B160FB987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696" y="845886"/>
                <a:ext cx="714284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F44434-0A65-4119-B32A-2BF6F228B128}"/>
                  </a:ext>
                </a:extLst>
              </p:cNvPr>
              <p:cNvSpPr txBox="1"/>
              <p:nvPr/>
            </p:nvSpPr>
            <p:spPr>
              <a:xfrm>
                <a:off x="5813695" y="1431200"/>
                <a:ext cx="57825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−24=0</m:t>
                      </m:r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F44434-0A65-4119-B32A-2BF6F228B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695" y="1431200"/>
                <a:ext cx="578255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F6AB6DC-3EF6-4ABD-8B67-DADF1AE0D664}"/>
                  </a:ext>
                </a:extLst>
              </p:cNvPr>
              <p:cNvSpPr txBox="1"/>
              <p:nvPr/>
            </p:nvSpPr>
            <p:spPr>
              <a:xfrm>
                <a:off x="7453222" y="850317"/>
                <a:ext cx="48736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x</m:t>
                              </m:r>
                              <m: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y</m:t>
                              </m:r>
                              <m: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−2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z</m:t>
                              </m:r>
                              <m:r>
                                <a:rPr kumimoji="0" lang="en-US" sz="2800" b="0" i="0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F6AB6DC-3EF6-4ABD-8B67-DADF1AE0D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222" y="850317"/>
                <a:ext cx="487362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6A33D66-C245-49A3-B52B-FA1730F98607}"/>
                  </a:ext>
                </a:extLst>
              </p:cNvPr>
              <p:cNvSpPr txBox="1"/>
              <p:nvPr/>
            </p:nvSpPr>
            <p:spPr>
              <a:xfrm>
                <a:off x="7605297" y="1437485"/>
                <a:ext cx="31225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−24</m:t>
                      </m:r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6A33D66-C245-49A3-B52B-FA1730F98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297" y="1437485"/>
                <a:ext cx="312257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11B41EA5-CE13-4F95-909D-5EBD2B5A38D4}"/>
              </a:ext>
            </a:extLst>
          </p:cNvPr>
          <p:cNvSpPr txBox="1"/>
          <p:nvPr/>
        </p:nvSpPr>
        <p:spPr>
          <a:xfrm>
            <a:off x="655068" y="3445822"/>
            <a:ext cx="37645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Solve the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four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equations </a:t>
            </a:r>
            <a:endParaRPr lang="en-IN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6DD1EE-6B7D-40CA-B69F-03AA79B855CD}"/>
              </a:ext>
            </a:extLst>
          </p:cNvPr>
          <p:cNvSpPr txBox="1"/>
          <p:nvPr/>
        </p:nvSpPr>
        <p:spPr>
          <a:xfrm>
            <a:off x="10432296" y="3455788"/>
            <a:ext cx="16779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 find the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473170-A5B2-42B5-97E0-1BC158B5A0D5}"/>
                  </a:ext>
                </a:extLst>
              </p:cNvPr>
              <p:cNvSpPr txBox="1"/>
              <p:nvPr/>
            </p:nvSpPr>
            <p:spPr>
              <a:xfrm>
                <a:off x="575333" y="4589658"/>
                <a:ext cx="1142346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473170-A5B2-42B5-97E0-1BC158B5A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33" y="4589658"/>
                <a:ext cx="1142346" cy="9115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202C5E-2176-4A84-B718-88905FD12F5A}"/>
                  </a:ext>
                </a:extLst>
              </p:cNvPr>
              <p:cNvSpPr txBox="1"/>
              <p:nvPr/>
            </p:nvSpPr>
            <p:spPr>
              <a:xfrm>
                <a:off x="1548298" y="4798162"/>
                <a:ext cx="35454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I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λ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202C5E-2176-4A84-B718-88905FD12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298" y="4798162"/>
                <a:ext cx="354541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09E8F77-4C96-48F2-ACE2-A8CA319DC181}"/>
                  </a:ext>
                </a:extLst>
              </p:cNvPr>
              <p:cNvSpPr txBox="1"/>
              <p:nvPr/>
            </p:nvSpPr>
            <p:spPr>
              <a:xfrm>
                <a:off x="141753" y="5558202"/>
                <a:ext cx="2847920" cy="925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09E8F77-4C96-48F2-ACE2-A8CA319DC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3" y="5558202"/>
                <a:ext cx="2847920" cy="92570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3056DDE-5137-41D1-8F11-3682FF045A04}"/>
                  </a:ext>
                </a:extLst>
              </p:cNvPr>
              <p:cNvSpPr/>
              <p:nvPr/>
            </p:nvSpPr>
            <p:spPr>
              <a:xfrm>
                <a:off x="2768009" y="5785292"/>
                <a:ext cx="18403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3056DDE-5137-41D1-8F11-3682FF045A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009" y="5785292"/>
                <a:ext cx="184034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426BD6BD-4EB5-4CAB-A6FE-229C38286524}"/>
              </a:ext>
            </a:extLst>
          </p:cNvPr>
          <p:cNvSpPr/>
          <p:nvPr/>
        </p:nvSpPr>
        <p:spPr>
          <a:xfrm>
            <a:off x="576131" y="5609899"/>
            <a:ext cx="2173479" cy="874006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E315885-A7F2-473A-8AEB-B49B753898AC}"/>
              </a:ext>
            </a:extLst>
          </p:cNvPr>
          <p:cNvSpPr/>
          <p:nvPr/>
        </p:nvSpPr>
        <p:spPr>
          <a:xfrm>
            <a:off x="246734" y="4983954"/>
            <a:ext cx="314570" cy="216953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DED752-1915-4E7A-A841-934A98DA4A0E}"/>
                  </a:ext>
                </a:extLst>
              </p:cNvPr>
              <p:cNvSpPr txBox="1"/>
              <p:nvPr/>
            </p:nvSpPr>
            <p:spPr>
              <a:xfrm>
                <a:off x="5693371" y="4538003"/>
                <a:ext cx="1142346" cy="985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DED752-1915-4E7A-A841-934A98DA4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371" y="4538003"/>
                <a:ext cx="1142346" cy="9855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D29FF3-45C1-4AE5-89D5-7BFC12A87102}"/>
                  </a:ext>
                </a:extLst>
              </p:cNvPr>
              <p:cNvSpPr txBox="1"/>
              <p:nvPr/>
            </p:nvSpPr>
            <p:spPr>
              <a:xfrm>
                <a:off x="6666337" y="4790051"/>
                <a:ext cx="34900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−2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I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λ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BD29FF3-45C1-4AE5-89D5-7BFC12A87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337" y="4790051"/>
                <a:ext cx="349003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5C553E-DCDA-4170-A7F3-99F4F4FF4600}"/>
                  </a:ext>
                </a:extLst>
              </p:cNvPr>
              <p:cNvSpPr txBox="1"/>
              <p:nvPr/>
            </p:nvSpPr>
            <p:spPr>
              <a:xfrm>
                <a:off x="5259790" y="5550091"/>
                <a:ext cx="2960283" cy="10021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5C553E-DCDA-4170-A7F3-99F4F4FF4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790" y="5550091"/>
                <a:ext cx="2960283" cy="100213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7363433-FA9B-4EA3-865C-A3D6150C5F67}"/>
                  </a:ext>
                </a:extLst>
              </p:cNvPr>
              <p:cNvSpPr/>
              <p:nvPr/>
            </p:nvSpPr>
            <p:spPr>
              <a:xfrm>
                <a:off x="7893423" y="5816533"/>
                <a:ext cx="18403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7363433-FA9B-4EA3-865C-A3D6150C5F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423" y="5816533"/>
                <a:ext cx="184034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CFAE2A46-404D-4C09-B6D5-A67264B87552}"/>
              </a:ext>
            </a:extLst>
          </p:cNvPr>
          <p:cNvSpPr/>
          <p:nvPr/>
        </p:nvSpPr>
        <p:spPr>
          <a:xfrm>
            <a:off x="5702274" y="5604063"/>
            <a:ext cx="2178983" cy="948161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2BBE4495-BA64-4291-9777-D325D7535FAE}"/>
              </a:ext>
            </a:extLst>
          </p:cNvPr>
          <p:cNvSpPr/>
          <p:nvPr/>
        </p:nvSpPr>
        <p:spPr>
          <a:xfrm>
            <a:off x="5364772" y="4943185"/>
            <a:ext cx="314570" cy="216953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81CB86F5-4694-4290-B94A-CB9B332018C2}"/>
              </a:ext>
            </a:extLst>
          </p:cNvPr>
          <p:cNvSpPr>
            <a:spLocks/>
          </p:cNvSpPr>
          <p:nvPr/>
        </p:nvSpPr>
        <p:spPr bwMode="auto">
          <a:xfrm>
            <a:off x="5064066" y="4474832"/>
            <a:ext cx="45719" cy="2094166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D2B0A25-6474-4A3E-A071-ED93CE93F551}"/>
              </a:ext>
            </a:extLst>
          </p:cNvPr>
          <p:cNvGrpSpPr/>
          <p:nvPr/>
        </p:nvGrpSpPr>
        <p:grpSpPr>
          <a:xfrm>
            <a:off x="5702274" y="709465"/>
            <a:ext cx="6471248" cy="1251516"/>
            <a:chOff x="8208716" y="1603748"/>
            <a:chExt cx="3971946" cy="2269938"/>
          </a:xfrm>
        </p:grpSpPr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0B390B86-9684-4083-85A5-7F542EB44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8716" y="1603748"/>
              <a:ext cx="28062" cy="2268693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C076C205-8910-40FF-9191-2920A751D9C5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0158114" y="1851139"/>
              <a:ext cx="82923" cy="3962172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296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-0.41341 0.2643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77" y="1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81481E-6 L 0.02735 0.1807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100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 animBg="1"/>
      <p:bldP spid="34" grpId="0"/>
      <p:bldP spid="41" grpId="0" animBg="1"/>
      <p:bldP spid="44" grpId="0"/>
      <p:bldP spid="45" grpId="0"/>
      <p:bldP spid="43" grpId="0"/>
      <p:bldP spid="43" grpId="1"/>
      <p:bldP spid="46" grpId="0"/>
      <p:bldP spid="46" grpId="1"/>
      <p:bldP spid="47" grpId="0"/>
      <p:bldP spid="48" grpId="0"/>
      <p:bldP spid="20" grpId="0"/>
      <p:bldP spid="21" grpId="0"/>
      <p:bldP spid="22" grpId="0"/>
      <p:bldP spid="23" grpId="0"/>
      <p:bldP spid="24" grpId="0" animBg="1"/>
      <p:bldP spid="26" grpId="0" animBg="1"/>
      <p:bldP spid="27" grpId="0"/>
      <p:bldP spid="28" grpId="0"/>
      <p:bldP spid="29" grpId="0"/>
      <p:bldP spid="33" grpId="0"/>
      <p:bldP spid="35" grpId="0" animBg="1"/>
      <p:bldP spid="37" grpId="0" animBg="1"/>
      <p:bldP spid="36" grpId="0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Lagrange’s Multiplier Method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44E820-0C67-49E0-9626-54999715675E}"/>
              </a:ext>
            </a:extLst>
          </p:cNvPr>
          <p:cNvSpPr txBox="1">
            <a:spLocks/>
          </p:cNvSpPr>
          <p:nvPr/>
        </p:nvSpPr>
        <p:spPr>
          <a:xfrm>
            <a:off x="196513" y="927539"/>
            <a:ext cx="2744395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473170-A5B2-42B5-97E0-1BC158B5A0D5}"/>
                  </a:ext>
                </a:extLst>
              </p:cNvPr>
              <p:cNvSpPr txBox="1"/>
              <p:nvPr/>
            </p:nvSpPr>
            <p:spPr>
              <a:xfrm>
                <a:off x="630094" y="2085364"/>
                <a:ext cx="1142346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473170-A5B2-42B5-97E0-1BC158B5A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94" y="2085364"/>
                <a:ext cx="1142346" cy="9115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202C5E-2176-4A84-B718-88905FD12F5A}"/>
                  </a:ext>
                </a:extLst>
              </p:cNvPr>
              <p:cNvSpPr txBox="1"/>
              <p:nvPr/>
            </p:nvSpPr>
            <p:spPr>
              <a:xfrm>
                <a:off x="1603059" y="2337412"/>
                <a:ext cx="34587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z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+1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IN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λ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z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202C5E-2176-4A84-B718-88905FD12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059" y="2337412"/>
                <a:ext cx="345879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09E8F77-4C96-48F2-ACE2-A8CA319DC181}"/>
                  </a:ext>
                </a:extLst>
              </p:cNvPr>
              <p:cNvSpPr txBox="1"/>
              <p:nvPr/>
            </p:nvSpPr>
            <p:spPr>
              <a:xfrm>
                <a:off x="196513" y="3021250"/>
                <a:ext cx="2782105" cy="925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09E8F77-4C96-48F2-ACE2-A8CA319DC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13" y="3021250"/>
                <a:ext cx="2782105" cy="9257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3056DDE-5137-41D1-8F11-3682FF045A04}"/>
                  </a:ext>
                </a:extLst>
              </p:cNvPr>
              <p:cNvSpPr/>
              <p:nvPr/>
            </p:nvSpPr>
            <p:spPr>
              <a:xfrm>
                <a:off x="2894615" y="3272833"/>
                <a:ext cx="18403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3056DDE-5137-41D1-8F11-3682FF045A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615" y="3272833"/>
                <a:ext cx="184034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426BD6BD-4EB5-4CAB-A6FE-229C38286524}"/>
              </a:ext>
            </a:extLst>
          </p:cNvPr>
          <p:cNvSpPr/>
          <p:nvPr/>
        </p:nvSpPr>
        <p:spPr>
          <a:xfrm>
            <a:off x="630892" y="3072947"/>
            <a:ext cx="2252214" cy="870742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E315885-A7F2-473A-8AEB-B49B753898AC}"/>
              </a:ext>
            </a:extLst>
          </p:cNvPr>
          <p:cNvSpPr/>
          <p:nvPr/>
        </p:nvSpPr>
        <p:spPr>
          <a:xfrm>
            <a:off x="301495" y="2490546"/>
            <a:ext cx="314570" cy="216953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3044E8-7780-4A75-8C34-EEC0AF6673EF}"/>
                  </a:ext>
                </a:extLst>
              </p:cNvPr>
              <p:cNvSpPr txBox="1"/>
              <p:nvPr/>
            </p:nvSpPr>
            <p:spPr>
              <a:xfrm>
                <a:off x="720345" y="4135801"/>
                <a:ext cx="56453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212121"/>
                    </a:solidFill>
                    <a:latin typeface="+mj-lt"/>
                  </a:rPr>
                  <a:t>From </a:t>
                </a: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equations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&amp; 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e>
                    </m:d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we get</a:t>
                </a:r>
                <a:endParaRPr lang="en-IN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3044E8-7780-4A75-8C34-EEC0AF667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45" y="4135801"/>
                <a:ext cx="5645384" cy="523220"/>
              </a:xfrm>
              <a:prstGeom prst="rect">
                <a:avLst/>
              </a:prstGeom>
              <a:blipFill>
                <a:blip r:embed="rId6"/>
                <a:stretch>
                  <a:fillRect l="-2160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Arrow: Right 37">
            <a:extLst>
              <a:ext uri="{FF2B5EF4-FFF2-40B4-BE49-F238E27FC236}">
                <a16:creationId xmlns:a16="http://schemas.microsoft.com/office/drawing/2014/main" id="{6DE542E6-6ED0-42D2-A8A7-78FA1BFDD5AA}"/>
              </a:ext>
            </a:extLst>
          </p:cNvPr>
          <p:cNvSpPr/>
          <p:nvPr/>
        </p:nvSpPr>
        <p:spPr>
          <a:xfrm>
            <a:off x="304708" y="4273197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9DF0241-683E-4CE4-8B20-C9A73875C7EE}"/>
                  </a:ext>
                </a:extLst>
              </p:cNvPr>
              <p:cNvSpPr txBox="1"/>
              <p:nvPr/>
            </p:nvSpPr>
            <p:spPr>
              <a:xfrm>
                <a:off x="5609412" y="2991668"/>
                <a:ext cx="34475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=24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9DF0241-683E-4CE4-8B20-C9A73875C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9412" y="2991668"/>
                <a:ext cx="344750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rrow: Right 49">
            <a:extLst>
              <a:ext uri="{FF2B5EF4-FFF2-40B4-BE49-F238E27FC236}">
                <a16:creationId xmlns:a16="http://schemas.microsoft.com/office/drawing/2014/main" id="{1787D8B1-3D0B-4BD5-A416-A9DE819FDD90}"/>
              </a:ext>
            </a:extLst>
          </p:cNvPr>
          <p:cNvSpPr/>
          <p:nvPr/>
        </p:nvSpPr>
        <p:spPr>
          <a:xfrm>
            <a:off x="5694261" y="2470178"/>
            <a:ext cx="314570" cy="216953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2B580AB-9B0F-4250-BB8A-D46C662B5549}"/>
                  </a:ext>
                </a:extLst>
              </p:cNvPr>
              <p:cNvSpPr/>
              <p:nvPr/>
            </p:nvSpPr>
            <p:spPr>
              <a:xfrm>
                <a:off x="8954485" y="2968699"/>
                <a:ext cx="1880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2B580AB-9B0F-4250-BB8A-D46C662B55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485" y="2968699"/>
                <a:ext cx="18802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C90D1A-AC5D-4F51-81EE-ED25AFC6EB3E}"/>
                  </a:ext>
                </a:extLst>
              </p:cNvPr>
              <p:cNvSpPr txBox="1"/>
              <p:nvPr/>
            </p:nvSpPr>
            <p:spPr>
              <a:xfrm>
                <a:off x="6026421" y="2292330"/>
                <a:ext cx="37271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−24=0</m:t>
                      </m:r>
                    </m:oMath>
                  </m:oMathPara>
                </a14:m>
                <a:endParaRPr kumimoji="0" lang="en-IN" sz="1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C90D1A-AC5D-4F51-81EE-ED25AFC6E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421" y="2292330"/>
                <a:ext cx="372717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710B1E64-E191-4800-A81E-39DF21B552CE}"/>
              </a:ext>
            </a:extLst>
          </p:cNvPr>
          <p:cNvSpPr/>
          <p:nvPr/>
        </p:nvSpPr>
        <p:spPr>
          <a:xfrm>
            <a:off x="6026421" y="2983978"/>
            <a:ext cx="2923354" cy="530910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50A5251-D454-4E43-B0A1-9EB18CFC99A4}"/>
                  </a:ext>
                </a:extLst>
              </p:cNvPr>
              <p:cNvSpPr txBox="1"/>
              <p:nvPr/>
            </p:nvSpPr>
            <p:spPr>
              <a:xfrm>
                <a:off x="734154" y="4643526"/>
                <a:ext cx="6058508" cy="10021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i="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i="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50A5251-D454-4E43-B0A1-9EB18CFC9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54" y="4643526"/>
                <a:ext cx="6058508" cy="10021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479C13A-72F8-4B20-BEE9-B6C6D993C3D2}"/>
                  </a:ext>
                </a:extLst>
              </p:cNvPr>
              <p:cNvSpPr txBox="1"/>
              <p:nvPr/>
            </p:nvSpPr>
            <p:spPr>
              <a:xfrm>
                <a:off x="381037" y="5617189"/>
                <a:ext cx="4880102" cy="1002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i="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  <m:r>
                        <a:rPr lang="en-US" sz="2800" i="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i="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r>
                        <a:rPr lang="en-US" sz="2800" i="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rgbClr val="21212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479C13A-72F8-4B20-BEE9-B6C6D993C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37" y="5617189"/>
                <a:ext cx="4880102" cy="100251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9E7F200B-42F6-481F-B4F1-1824D5941F3C}"/>
              </a:ext>
            </a:extLst>
          </p:cNvPr>
          <p:cNvSpPr/>
          <p:nvPr/>
        </p:nvSpPr>
        <p:spPr>
          <a:xfrm>
            <a:off x="818412" y="5664704"/>
            <a:ext cx="2783419" cy="937918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3E86439E-5B64-4239-9A54-64394A7A4EE2}"/>
              </a:ext>
            </a:extLst>
          </p:cNvPr>
          <p:cNvSpPr/>
          <p:nvPr/>
        </p:nvSpPr>
        <p:spPr>
          <a:xfrm>
            <a:off x="7075541" y="4097508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6FDCF35-823F-420B-96A2-9B1312BE1AD1}"/>
                  </a:ext>
                </a:extLst>
              </p:cNvPr>
              <p:cNvSpPr txBox="1"/>
              <p:nvPr/>
            </p:nvSpPr>
            <p:spPr>
              <a:xfrm>
                <a:off x="7576052" y="3682336"/>
                <a:ext cx="2923354" cy="10021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den>
                      </m:f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i="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6FDCF35-823F-420B-96A2-9B1312BE1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052" y="3682336"/>
                <a:ext cx="2923354" cy="100213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CEFB801-9048-429B-B707-C1AB1C0F04D0}"/>
                  </a:ext>
                </a:extLst>
              </p:cNvPr>
              <p:cNvSpPr txBox="1"/>
              <p:nvPr/>
            </p:nvSpPr>
            <p:spPr>
              <a:xfrm>
                <a:off x="7233912" y="5764745"/>
                <a:ext cx="2553911" cy="8244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CEFB801-9048-429B-B707-C1AB1C0F0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912" y="5764745"/>
                <a:ext cx="2553911" cy="82445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58E2C88A-668B-490F-BB04-88BF01402735}"/>
              </a:ext>
            </a:extLst>
          </p:cNvPr>
          <p:cNvSpPr/>
          <p:nvPr/>
        </p:nvSpPr>
        <p:spPr>
          <a:xfrm>
            <a:off x="7667928" y="5784198"/>
            <a:ext cx="1149501" cy="793996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121B227-B599-46AE-B995-87773CF270FF}"/>
                  </a:ext>
                </a:extLst>
              </p:cNvPr>
              <p:cNvSpPr txBox="1"/>
              <p:nvPr/>
            </p:nvSpPr>
            <p:spPr>
              <a:xfrm>
                <a:off x="103253" y="1450372"/>
                <a:ext cx="11985494" cy="578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dirty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 dirty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dirty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24</m:t>
                          </m:r>
                          <m:r>
                            <m:rPr>
                              <m:nor/>
                            </m:rPr>
                            <a:rPr lang="en-IN" dirty="0">
                              <a:solidFill>
                                <a:srgbClr val="212121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121B227-B599-46AE-B995-87773CF27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53" y="1450372"/>
                <a:ext cx="11985494" cy="5786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9E51171-5E36-463B-BF3D-370163DC2404}"/>
                  </a:ext>
                </a:extLst>
              </p:cNvPr>
              <p:cNvSpPr txBox="1"/>
              <p:nvPr/>
            </p:nvSpPr>
            <p:spPr>
              <a:xfrm>
                <a:off x="7218580" y="4654116"/>
                <a:ext cx="32808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9E51171-5E36-463B-BF3D-370163DC2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580" y="4654116"/>
                <a:ext cx="328082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F391AC6-881B-4740-9F9E-7766B0036763}"/>
                  </a:ext>
                </a:extLst>
              </p:cNvPr>
              <p:cNvSpPr txBox="1"/>
              <p:nvPr/>
            </p:nvSpPr>
            <p:spPr>
              <a:xfrm>
                <a:off x="7240749" y="5210614"/>
                <a:ext cx="23394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=−2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F391AC6-881B-4740-9F9E-7766B0036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0749" y="5210614"/>
                <a:ext cx="2339498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F265DBE-D3D7-429E-9EEF-A76CAE15F784}"/>
                  </a:ext>
                </a:extLst>
              </p:cNvPr>
              <p:cNvSpPr/>
              <p:nvPr/>
            </p:nvSpPr>
            <p:spPr>
              <a:xfrm>
                <a:off x="8835475" y="5915363"/>
                <a:ext cx="191620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F265DBE-D3D7-429E-9EEF-A76CAE15F7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5475" y="5915363"/>
                <a:ext cx="1916205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reeform 17">
            <a:extLst>
              <a:ext uri="{FF2B5EF4-FFF2-40B4-BE49-F238E27FC236}">
                <a16:creationId xmlns:a16="http://schemas.microsoft.com/office/drawing/2014/main" id="{9E9AD5FD-EB4A-451D-9E17-10A96BF1F25B}"/>
              </a:ext>
            </a:extLst>
          </p:cNvPr>
          <p:cNvSpPr>
            <a:spLocks/>
          </p:cNvSpPr>
          <p:nvPr/>
        </p:nvSpPr>
        <p:spPr bwMode="auto">
          <a:xfrm>
            <a:off x="5291388" y="2066863"/>
            <a:ext cx="45266" cy="1953264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id="{9FCC958A-621D-43D6-8A9D-8B544C483CDA}"/>
              </a:ext>
            </a:extLst>
          </p:cNvPr>
          <p:cNvSpPr>
            <a:spLocks/>
          </p:cNvSpPr>
          <p:nvPr/>
        </p:nvSpPr>
        <p:spPr bwMode="auto">
          <a:xfrm>
            <a:off x="6672899" y="3706645"/>
            <a:ext cx="45719" cy="2895977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4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100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 animBg="1"/>
      <p:bldP spid="26" grpId="0" animBg="1"/>
      <p:bldP spid="36" grpId="0"/>
      <p:bldP spid="38" grpId="0" animBg="1"/>
      <p:bldP spid="49" grpId="0"/>
      <p:bldP spid="50" grpId="0" animBg="1"/>
      <p:bldP spid="51" grpId="0"/>
      <p:bldP spid="52" grpId="0"/>
      <p:bldP spid="53" grpId="0" animBg="1"/>
      <p:bldP spid="55" grpId="0"/>
      <p:bldP spid="56" grpId="0"/>
      <p:bldP spid="57" grpId="0" animBg="1"/>
      <p:bldP spid="57" grpId="1" animBg="1"/>
      <p:bldP spid="58" grpId="0" animBg="1"/>
      <p:bldP spid="59" grpId="0"/>
      <p:bldP spid="60" grpId="0"/>
      <p:bldP spid="66" grpId="0" animBg="1"/>
      <p:bldP spid="69" grpId="0"/>
      <p:bldP spid="70" grpId="0"/>
      <p:bldP spid="30" grpId="0"/>
      <p:bldP spid="31" grpId="0" build="p" animBg="1"/>
      <p:bldP spid="32" grpId="0" build="p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B6B118F-6EA4-414A-B2DD-9D4AB0016DD4}"/>
                  </a:ext>
                </a:extLst>
              </p:cNvPr>
              <p:cNvSpPr txBox="1"/>
              <p:nvPr/>
            </p:nvSpPr>
            <p:spPr>
              <a:xfrm>
                <a:off x="5266492" y="2588477"/>
                <a:ext cx="4814549" cy="11701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sz="2800" b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eqArr>
                                    <m:eqArr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</m:t>
                                      </m:r>
                                    </m:e>
                                  </m:eqArr>
                                </m:num>
                                <m:den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eqArr>
                                    <m:eqArrPr>
                                      <m:ctrlP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en-US" sz="2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</m:t>
                                      </m:r>
                                    </m:e>
                                  </m:eqArr>
                                </m:num>
                                <m:den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B6B118F-6EA4-414A-B2DD-9D4AB0016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492" y="2588477"/>
                <a:ext cx="4814549" cy="11701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BACCFB7-6C7E-41C9-8CA4-F92EC29E4654}"/>
                  </a:ext>
                </a:extLst>
              </p:cNvPr>
              <p:cNvSpPr txBox="1"/>
              <p:nvPr/>
            </p:nvSpPr>
            <p:spPr>
              <a:xfrm>
                <a:off x="10081042" y="779817"/>
                <a:ext cx="507779" cy="8244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BACCFB7-6C7E-41C9-8CA4-F92EC29E4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1042" y="779817"/>
                <a:ext cx="507779" cy="82445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E526EB-6CCC-46AA-A751-3DF5F179AE36}"/>
                  </a:ext>
                </a:extLst>
              </p:cNvPr>
              <p:cNvSpPr txBox="1"/>
              <p:nvPr/>
            </p:nvSpPr>
            <p:spPr>
              <a:xfrm>
                <a:off x="4991235" y="907301"/>
                <a:ext cx="29533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z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=24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E526EB-6CCC-46AA-A751-3DF5F179A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235" y="907301"/>
                <a:ext cx="295332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7B7CE0-6DA9-45D1-8C7C-63344F748B49}"/>
                  </a:ext>
                </a:extLst>
              </p:cNvPr>
              <p:cNvSpPr txBox="1"/>
              <p:nvPr/>
            </p:nvSpPr>
            <p:spPr>
              <a:xfrm>
                <a:off x="9442498" y="771057"/>
                <a:ext cx="1647036" cy="8244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7B7CE0-6DA9-45D1-8C7C-63344F748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498" y="771057"/>
                <a:ext cx="1647036" cy="82445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Lagrange’s Multiplier Method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44E820-0C67-49E0-9626-54999715675E}"/>
              </a:ext>
            </a:extLst>
          </p:cNvPr>
          <p:cNvSpPr txBox="1">
            <a:spLocks/>
          </p:cNvSpPr>
          <p:nvPr/>
        </p:nvSpPr>
        <p:spPr>
          <a:xfrm>
            <a:off x="196513" y="871017"/>
            <a:ext cx="2744395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3E86439E-5B64-4239-9A54-64394A7A4EE2}"/>
              </a:ext>
            </a:extLst>
          </p:cNvPr>
          <p:cNvSpPr/>
          <p:nvPr/>
        </p:nvSpPr>
        <p:spPr>
          <a:xfrm>
            <a:off x="196513" y="3006333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6FDCF35-823F-420B-96A2-9B1312BE1AD1}"/>
                  </a:ext>
                </a:extLst>
              </p:cNvPr>
              <p:cNvSpPr txBox="1"/>
              <p:nvPr/>
            </p:nvSpPr>
            <p:spPr>
              <a:xfrm>
                <a:off x="610671" y="2618786"/>
                <a:ext cx="3002000" cy="10021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6FDCF35-823F-420B-96A2-9B1312BE1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71" y="2618786"/>
                <a:ext cx="3002000" cy="10021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CEFB801-9048-429B-B707-C1AB1C0F04D0}"/>
                  </a:ext>
                </a:extLst>
              </p:cNvPr>
              <p:cNvSpPr txBox="1"/>
              <p:nvPr/>
            </p:nvSpPr>
            <p:spPr>
              <a:xfrm>
                <a:off x="259442" y="4866346"/>
                <a:ext cx="2022984" cy="8244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CEFB801-9048-429B-B707-C1AB1C0F0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42" y="4866346"/>
                <a:ext cx="2022984" cy="8244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>
            <a:extLst>
              <a:ext uri="{FF2B5EF4-FFF2-40B4-BE49-F238E27FC236}">
                <a16:creationId xmlns:a16="http://schemas.microsoft.com/office/drawing/2014/main" id="{D5A8FE88-4DD3-4860-87D5-7EA64EA72163}"/>
              </a:ext>
            </a:extLst>
          </p:cNvPr>
          <p:cNvSpPr/>
          <p:nvPr/>
        </p:nvSpPr>
        <p:spPr>
          <a:xfrm>
            <a:off x="1938376" y="1602190"/>
            <a:ext cx="2827733" cy="945626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8E2C88A-668B-490F-BB04-88BF01402735}"/>
              </a:ext>
            </a:extLst>
          </p:cNvPr>
          <p:cNvSpPr/>
          <p:nvPr/>
        </p:nvSpPr>
        <p:spPr>
          <a:xfrm>
            <a:off x="685248" y="4850125"/>
            <a:ext cx="1486763" cy="851271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9E51171-5E36-463B-BF3D-370163DC2404}"/>
                  </a:ext>
                </a:extLst>
              </p:cNvPr>
              <p:cNvSpPr txBox="1"/>
              <p:nvPr/>
            </p:nvSpPr>
            <p:spPr>
              <a:xfrm>
                <a:off x="259442" y="3637488"/>
                <a:ext cx="36302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9E51171-5E36-463B-BF3D-370163DC2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42" y="3637488"/>
                <a:ext cx="363028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F391AC6-881B-4740-9F9E-7766B0036763}"/>
                  </a:ext>
                </a:extLst>
              </p:cNvPr>
              <p:cNvSpPr txBox="1"/>
              <p:nvPr/>
            </p:nvSpPr>
            <p:spPr>
              <a:xfrm>
                <a:off x="259442" y="4252893"/>
                <a:ext cx="345481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yz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yz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F391AC6-881B-4740-9F9E-7766B0036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42" y="4252893"/>
                <a:ext cx="345481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32B2FF-72FB-4AF4-8371-2945B1C98DA2}"/>
                  </a:ext>
                </a:extLst>
              </p:cNvPr>
              <p:cNvSpPr txBox="1"/>
              <p:nvPr/>
            </p:nvSpPr>
            <p:spPr>
              <a:xfrm>
                <a:off x="4991235" y="902234"/>
                <a:ext cx="30392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32B2FF-72FB-4AF4-8371-2945B1C98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235" y="902234"/>
                <a:ext cx="303924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EC74DB-6398-4BB5-B2EF-E5E3BB5AB0AC}"/>
                  </a:ext>
                </a:extLst>
              </p:cNvPr>
              <p:cNvSpPr/>
              <p:nvPr/>
            </p:nvSpPr>
            <p:spPr>
              <a:xfrm>
                <a:off x="7809030" y="894544"/>
                <a:ext cx="1880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8EC74DB-6398-4BB5-B2EF-E5E3BB5AB0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030" y="894544"/>
                <a:ext cx="18802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DDD73DC-097C-4425-B916-99608C08A61B}"/>
                  </a:ext>
                </a:extLst>
              </p:cNvPr>
              <p:cNvSpPr/>
              <p:nvPr/>
            </p:nvSpPr>
            <p:spPr>
              <a:xfrm>
                <a:off x="10485974" y="937187"/>
                <a:ext cx="1880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DDD73DC-097C-4425-B916-99608C08A6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5974" y="937187"/>
                <a:ext cx="18802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981357-6032-4698-A5EC-2514ADE19CA7}"/>
                  </a:ext>
                </a:extLst>
              </p:cNvPr>
              <p:cNvSpPr/>
              <p:nvPr/>
            </p:nvSpPr>
            <p:spPr>
              <a:xfrm>
                <a:off x="2185673" y="4972202"/>
                <a:ext cx="1880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981357-6032-4698-A5EC-2514ADE19C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673" y="4972202"/>
                <a:ext cx="18802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1878B853-B9F5-43FC-A206-9E1B887EDB9E}"/>
              </a:ext>
            </a:extLst>
          </p:cNvPr>
          <p:cNvSpPr/>
          <p:nvPr/>
        </p:nvSpPr>
        <p:spPr>
          <a:xfrm>
            <a:off x="5178421" y="2210460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28A9D9-BF67-45B7-BE0D-CEA14D3C114E}"/>
                  </a:ext>
                </a:extLst>
              </p:cNvPr>
              <p:cNvSpPr txBox="1"/>
              <p:nvPr/>
            </p:nvSpPr>
            <p:spPr>
              <a:xfrm>
                <a:off x="1292869" y="4867055"/>
                <a:ext cx="984413" cy="8244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28A9D9-BF67-45B7-BE0D-CEA14D3C1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869" y="4867055"/>
                <a:ext cx="984413" cy="82445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CEAB075-B4C0-4C2E-A223-D0BE79E62B64}"/>
                  </a:ext>
                </a:extLst>
              </p:cNvPr>
              <p:cNvSpPr txBox="1"/>
              <p:nvPr/>
            </p:nvSpPr>
            <p:spPr>
              <a:xfrm>
                <a:off x="5278148" y="3630205"/>
                <a:ext cx="3738852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800" b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CEAB075-B4C0-4C2E-A223-D0BE79E62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148" y="3630205"/>
                <a:ext cx="3738852" cy="95410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7C14F-6FEB-438C-8F5E-0ECEA3911530}"/>
                  </a:ext>
                </a:extLst>
              </p:cNvPr>
              <p:cNvSpPr txBox="1"/>
              <p:nvPr/>
            </p:nvSpPr>
            <p:spPr>
              <a:xfrm>
                <a:off x="5278147" y="4630615"/>
                <a:ext cx="36300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sz="2800" b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=96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77C14F-6FEB-438C-8F5E-0ECEA3911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147" y="4630615"/>
                <a:ext cx="363008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B1745EF-9134-4DFC-BAB5-8F60FD8E5630}"/>
                  </a:ext>
                </a:extLst>
              </p:cNvPr>
              <p:cNvSpPr txBox="1"/>
              <p:nvPr/>
            </p:nvSpPr>
            <p:spPr>
              <a:xfrm>
                <a:off x="5278147" y="5281305"/>
                <a:ext cx="22198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sz="2800" b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=96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B1745EF-9134-4DFC-BAB5-8F60FD8E5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147" y="5281305"/>
                <a:ext cx="221981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3F50FD-8D52-46C3-A791-515CD8DB5E48}"/>
                  </a:ext>
                </a:extLst>
              </p:cNvPr>
              <p:cNvSpPr txBox="1"/>
              <p:nvPr/>
            </p:nvSpPr>
            <p:spPr>
              <a:xfrm>
                <a:off x="366889" y="1550113"/>
                <a:ext cx="4511030" cy="1002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i="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  <m:r>
                        <a:rPr lang="en-US" sz="2800" i="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i="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r>
                        <a:rPr lang="en-US" sz="2800" i="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rgbClr val="21212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3F50FD-8D52-46C3-A791-515CD8DB5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89" y="1550113"/>
                <a:ext cx="4511030" cy="100251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02FC42-D3AF-4D99-B729-72BB1EF4EA85}"/>
                  </a:ext>
                </a:extLst>
              </p:cNvPr>
              <p:cNvSpPr txBox="1"/>
              <p:nvPr/>
            </p:nvSpPr>
            <p:spPr>
              <a:xfrm>
                <a:off x="7349641" y="5275761"/>
                <a:ext cx="18578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sz="2800" b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=16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702FC42-D3AF-4D99-B729-72BB1EF4E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641" y="5275761"/>
                <a:ext cx="1857857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1200BC-4037-4FDF-997C-CA424A941357}"/>
                  </a:ext>
                </a:extLst>
              </p:cNvPr>
              <p:cNvSpPr txBox="1"/>
              <p:nvPr/>
            </p:nvSpPr>
            <p:spPr>
              <a:xfrm>
                <a:off x="5289717" y="5888351"/>
                <a:ext cx="18578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sz="2800" b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IN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1200BC-4037-4FDF-997C-CA424A94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717" y="5888351"/>
                <a:ext cx="1857857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5C9E7EB0-EBBA-413A-83DE-99A501D7BFD6}"/>
              </a:ext>
            </a:extLst>
          </p:cNvPr>
          <p:cNvSpPr/>
          <p:nvPr/>
        </p:nvSpPr>
        <p:spPr>
          <a:xfrm>
            <a:off x="5704930" y="5931996"/>
            <a:ext cx="1223250" cy="479576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41" name="Freeform 17">
            <a:extLst>
              <a:ext uri="{FF2B5EF4-FFF2-40B4-BE49-F238E27FC236}">
                <a16:creationId xmlns:a16="http://schemas.microsoft.com/office/drawing/2014/main" id="{009DBA14-3E66-4830-8073-0BEE7FE3EB99}"/>
              </a:ext>
            </a:extLst>
          </p:cNvPr>
          <p:cNvSpPr>
            <a:spLocks/>
          </p:cNvSpPr>
          <p:nvPr/>
        </p:nvSpPr>
        <p:spPr bwMode="auto">
          <a:xfrm>
            <a:off x="4926519" y="1692693"/>
            <a:ext cx="45719" cy="4737839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8FC62A9-C186-45D1-9D7E-5B17DB78E132}"/>
              </a:ext>
            </a:extLst>
          </p:cNvPr>
          <p:cNvGrpSpPr/>
          <p:nvPr/>
        </p:nvGrpSpPr>
        <p:grpSpPr>
          <a:xfrm>
            <a:off x="4926519" y="699184"/>
            <a:ext cx="7277135" cy="1029046"/>
            <a:chOff x="8228836" y="1603748"/>
            <a:chExt cx="3963165" cy="2328720"/>
          </a:xfrm>
        </p:grpSpPr>
        <p:sp>
          <p:nvSpPr>
            <p:cNvPr id="42" name="Freeform 17">
              <a:extLst>
                <a:ext uri="{FF2B5EF4-FFF2-40B4-BE49-F238E27FC236}">
                  <a16:creationId xmlns:a16="http://schemas.microsoft.com/office/drawing/2014/main" id="{C121D64F-AF0A-4D95-92EA-C41E9B556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8836" y="1603748"/>
              <a:ext cx="28062" cy="2268692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B196212-86A5-426C-AD82-D2B0DDF42A50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153592" y="1894060"/>
              <a:ext cx="114645" cy="3962172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063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05742 0.16806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3" y="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-0.34297 0.2967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27" y="1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138 L 0.55066 -0.29862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78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2" grpId="1"/>
      <p:bldP spid="26" grpId="0"/>
      <p:bldP spid="26" grpId="1"/>
      <p:bldP spid="58" grpId="0" animBg="1"/>
      <p:bldP spid="59" grpId="0"/>
      <p:bldP spid="60" grpId="0"/>
      <p:bldP spid="62" grpId="0" animBg="1"/>
      <p:bldP spid="62" grpId="1" animBg="1"/>
      <p:bldP spid="66" grpId="0" animBg="1"/>
      <p:bldP spid="69" grpId="0"/>
      <p:bldP spid="70" grpId="0"/>
      <p:bldP spid="7" grpId="0"/>
      <p:bldP spid="29" grpId="0" animBg="1"/>
      <p:bldP spid="35" grpId="0"/>
      <p:bldP spid="35" grpId="1"/>
      <p:bldP spid="37" grpId="0"/>
      <p:bldP spid="38" grpId="0"/>
      <p:bldP spid="39" grpId="0"/>
      <p:bldP spid="31" grpId="0"/>
      <p:bldP spid="36" grpId="0"/>
      <p:bldP spid="40" grpId="0" animBg="1"/>
      <p:bldP spid="41" grpId="0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Lagrange’s Multiplier Method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44E820-0C67-49E0-9626-54999715675E}"/>
              </a:ext>
            </a:extLst>
          </p:cNvPr>
          <p:cNvSpPr txBox="1">
            <a:spLocks/>
          </p:cNvSpPr>
          <p:nvPr/>
        </p:nvSpPr>
        <p:spPr>
          <a:xfrm>
            <a:off x="196513" y="871017"/>
            <a:ext cx="2744395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CEFB801-9048-429B-B707-C1AB1C0F04D0}"/>
                  </a:ext>
                </a:extLst>
              </p:cNvPr>
              <p:cNvSpPr txBox="1"/>
              <p:nvPr/>
            </p:nvSpPr>
            <p:spPr>
              <a:xfrm>
                <a:off x="8850659" y="1897156"/>
                <a:ext cx="1557054" cy="8244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CEFB801-9048-429B-B707-C1AB1C0F0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659" y="1897156"/>
                <a:ext cx="1557054" cy="8244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7B7CE0-6DA9-45D1-8C7C-63344F748B49}"/>
                  </a:ext>
                </a:extLst>
              </p:cNvPr>
              <p:cNvSpPr txBox="1"/>
              <p:nvPr/>
            </p:nvSpPr>
            <p:spPr>
              <a:xfrm>
                <a:off x="8885295" y="816152"/>
                <a:ext cx="1229706" cy="8244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7B7CE0-6DA9-45D1-8C7C-63344F748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5295" y="816152"/>
                <a:ext cx="1229706" cy="8244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DDD73DC-097C-4425-B916-99608C08A61B}"/>
                  </a:ext>
                </a:extLst>
              </p:cNvPr>
              <p:cNvSpPr/>
              <p:nvPr/>
            </p:nvSpPr>
            <p:spPr>
              <a:xfrm>
                <a:off x="10254599" y="966770"/>
                <a:ext cx="1880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DDD73DC-097C-4425-B916-99608C08A6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4599" y="966770"/>
                <a:ext cx="18802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981357-6032-4698-A5EC-2514ADE19CA7}"/>
                  </a:ext>
                </a:extLst>
              </p:cNvPr>
              <p:cNvSpPr/>
              <p:nvPr/>
            </p:nvSpPr>
            <p:spPr>
              <a:xfrm>
                <a:off x="10487291" y="2018942"/>
                <a:ext cx="17878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981357-6032-4698-A5EC-2514ADE19C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7291" y="2018942"/>
                <a:ext cx="178783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B1745EF-9134-4DFC-BAB5-8F60FD8E5630}"/>
                  </a:ext>
                </a:extLst>
              </p:cNvPr>
              <p:cNvSpPr txBox="1"/>
              <p:nvPr/>
            </p:nvSpPr>
            <p:spPr>
              <a:xfrm>
                <a:off x="3571760" y="776122"/>
                <a:ext cx="13272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IN" sz="280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B1745EF-9134-4DFC-BAB5-8F60FD8E5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760" y="776122"/>
                <a:ext cx="132725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row: Right 32">
            <a:extLst>
              <a:ext uri="{FF2B5EF4-FFF2-40B4-BE49-F238E27FC236}">
                <a16:creationId xmlns:a16="http://schemas.microsoft.com/office/drawing/2014/main" id="{AEDEE0AF-A995-404D-B890-40C87A7D6B7E}"/>
              </a:ext>
            </a:extLst>
          </p:cNvPr>
          <p:cNvSpPr/>
          <p:nvPr/>
        </p:nvSpPr>
        <p:spPr>
          <a:xfrm>
            <a:off x="3084892" y="966280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7EA22F-9EAA-4271-ABD5-6433072351AB}"/>
                  </a:ext>
                </a:extLst>
              </p:cNvPr>
              <p:cNvSpPr txBox="1"/>
              <p:nvPr/>
            </p:nvSpPr>
            <p:spPr>
              <a:xfrm>
                <a:off x="1607332" y="2154933"/>
                <a:ext cx="1212421" cy="8244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7EA22F-9EAA-4271-ABD5-64330723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332" y="2154933"/>
                <a:ext cx="1212421" cy="8244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4F4CE880-ECF6-4F6F-9BB7-1AF7ABE25ACA}"/>
              </a:ext>
            </a:extLst>
          </p:cNvPr>
          <p:cNvSpPr/>
          <p:nvPr/>
        </p:nvSpPr>
        <p:spPr>
          <a:xfrm>
            <a:off x="1109278" y="2453135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8B7C5B6-E255-4198-8176-189320B278F4}"/>
                  </a:ext>
                </a:extLst>
              </p:cNvPr>
              <p:cNvSpPr txBox="1"/>
              <p:nvPr/>
            </p:nvSpPr>
            <p:spPr>
              <a:xfrm>
                <a:off x="1205609" y="2824878"/>
                <a:ext cx="2250402" cy="1001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kumimoji="0" lang="en-US" sz="2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sz="2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IN" sz="280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8B7C5B6-E255-4198-8176-189320B27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609" y="2824878"/>
                <a:ext cx="2250402" cy="10016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639A046-ECB5-42E9-B769-16D9DC7798EC}"/>
                  </a:ext>
                </a:extLst>
              </p:cNvPr>
              <p:cNvSpPr txBox="1"/>
              <p:nvPr/>
            </p:nvSpPr>
            <p:spPr>
              <a:xfrm>
                <a:off x="1182140" y="3929657"/>
                <a:ext cx="18334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sz="2800" i="1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IN" sz="2800" b="0" i="1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639A046-ECB5-42E9-B769-16D9DC779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140" y="3929657"/>
                <a:ext cx="183345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42923795-6C95-407E-9D83-72B1F87FBE37}"/>
              </a:ext>
            </a:extLst>
          </p:cNvPr>
          <p:cNvSpPr/>
          <p:nvPr/>
        </p:nvSpPr>
        <p:spPr>
          <a:xfrm>
            <a:off x="1622338" y="3999220"/>
            <a:ext cx="1210115" cy="442518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D1C9EF2-42AF-4512-B493-8719C7403877}"/>
                  </a:ext>
                </a:extLst>
              </p:cNvPr>
              <p:cNvSpPr txBox="1"/>
              <p:nvPr/>
            </p:nvSpPr>
            <p:spPr>
              <a:xfrm>
                <a:off x="5549656" y="2139284"/>
                <a:ext cx="1584868" cy="8244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D1C9EF2-42AF-4512-B493-8719C7403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656" y="2139284"/>
                <a:ext cx="1584868" cy="8244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row: Right 40">
            <a:extLst>
              <a:ext uri="{FF2B5EF4-FFF2-40B4-BE49-F238E27FC236}">
                <a16:creationId xmlns:a16="http://schemas.microsoft.com/office/drawing/2014/main" id="{7D25FAFE-0E62-44A5-8D46-4554ED6DBD28}"/>
              </a:ext>
            </a:extLst>
          </p:cNvPr>
          <p:cNvSpPr/>
          <p:nvPr/>
        </p:nvSpPr>
        <p:spPr>
          <a:xfrm>
            <a:off x="5049296" y="2453135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DDAA066-8D35-4FAB-B8CF-2D2830B52BCE}"/>
                  </a:ext>
                </a:extLst>
              </p:cNvPr>
              <p:cNvSpPr txBox="1"/>
              <p:nvPr/>
            </p:nvSpPr>
            <p:spPr>
              <a:xfrm>
                <a:off x="5145627" y="2824878"/>
                <a:ext cx="2250402" cy="10016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IN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kumimoji="0" lang="en-US" sz="2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en-US" sz="2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IN" sz="2800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DDAA066-8D35-4FAB-B8CF-2D2830B52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627" y="2824878"/>
                <a:ext cx="2250402" cy="10016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F231CA52-F97D-4113-824D-FA60CF02AFF3}"/>
              </a:ext>
            </a:extLst>
          </p:cNvPr>
          <p:cNvSpPr/>
          <p:nvPr/>
        </p:nvSpPr>
        <p:spPr>
          <a:xfrm>
            <a:off x="5549657" y="3986520"/>
            <a:ext cx="1295644" cy="466358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1DF6374-01E6-4728-8FD7-6B35D186A13C}"/>
                  </a:ext>
                </a:extLst>
              </p:cNvPr>
              <p:cNvSpPr txBox="1"/>
              <p:nvPr/>
            </p:nvSpPr>
            <p:spPr>
              <a:xfrm>
                <a:off x="5145627" y="3948923"/>
                <a:ext cx="18334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z</m:t>
                      </m:r>
                      <m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sz="2800" i="1" noProof="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∓</m:t>
                      </m:r>
                      <m:r>
                        <a:rPr lang="en-IN" sz="2800" b="0" i="1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1DF6374-01E6-4728-8FD7-6B35D186A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627" y="3948923"/>
                <a:ext cx="183345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73587868-4E17-4E93-BA87-BF81203437C1}"/>
              </a:ext>
            </a:extLst>
          </p:cNvPr>
          <p:cNvSpPr/>
          <p:nvPr/>
        </p:nvSpPr>
        <p:spPr>
          <a:xfrm>
            <a:off x="3562796" y="832944"/>
            <a:ext cx="1263205" cy="448161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226490-71E3-45DE-BC4B-7EC6ED8D6168}"/>
              </a:ext>
            </a:extLst>
          </p:cNvPr>
          <p:cNvSpPr/>
          <p:nvPr/>
        </p:nvSpPr>
        <p:spPr>
          <a:xfrm>
            <a:off x="196513" y="4691509"/>
            <a:ext cx="436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Hence, stationary points </a:t>
            </a:r>
            <a:r>
              <a:rPr lang="en-US" sz="2800" dirty="0">
                <a:latin typeface="+mj-lt"/>
                <a:ea typeface="Cambria Math" panose="02040503050406030204" pitchFamily="18" charset="0"/>
              </a:rPr>
              <a:t>are</a:t>
            </a:r>
            <a:r>
              <a:rPr lang="en-US" sz="2800" b="0" i="0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en-US" sz="2800" b="0" i="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5CC5463-4AC2-439E-A969-EFFA7A33352E}"/>
                  </a:ext>
                </a:extLst>
              </p:cNvPr>
              <p:cNvSpPr/>
              <p:nvPr/>
            </p:nvSpPr>
            <p:spPr>
              <a:xfrm>
                <a:off x="4235388" y="4691509"/>
                <a:ext cx="605161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4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−2</m:t>
                        </m:r>
                      </m:e>
                    </m:d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&amp;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m:rPr>
                        <m:nor/>
                      </m:rPr>
                      <a:rPr lang="en-US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endParaRPr lang="en-US" sz="28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5CC5463-4AC2-439E-A969-EFFA7A333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388" y="4691509"/>
                <a:ext cx="6051612" cy="523220"/>
              </a:xfrm>
              <a:prstGeom prst="rect">
                <a:avLst/>
              </a:prstGeom>
              <a:blipFill>
                <a:blip r:embed="rId13"/>
                <a:stretch>
                  <a:fillRect l="-2115" t="-11765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reeform 17">
            <a:extLst>
              <a:ext uri="{FF2B5EF4-FFF2-40B4-BE49-F238E27FC236}">
                <a16:creationId xmlns:a16="http://schemas.microsoft.com/office/drawing/2014/main" id="{BB2A95D5-AEAD-401F-BD7F-B93F8573E5BA}"/>
              </a:ext>
            </a:extLst>
          </p:cNvPr>
          <p:cNvSpPr>
            <a:spLocks/>
          </p:cNvSpPr>
          <p:nvPr/>
        </p:nvSpPr>
        <p:spPr bwMode="auto">
          <a:xfrm>
            <a:off x="4048274" y="2101615"/>
            <a:ext cx="45719" cy="2431263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4078C0-6BBB-4715-B7AF-6B05D4BAF95B}"/>
              </a:ext>
            </a:extLst>
          </p:cNvPr>
          <p:cNvGrpSpPr/>
          <p:nvPr/>
        </p:nvGrpSpPr>
        <p:grpSpPr>
          <a:xfrm>
            <a:off x="8752175" y="709465"/>
            <a:ext cx="3439822" cy="2115413"/>
            <a:chOff x="8215423" y="1603748"/>
            <a:chExt cx="3976577" cy="2268693"/>
          </a:xfrm>
        </p:grpSpPr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46D3D42-9F9D-4C66-9C0F-BC8C46EE78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15423" y="1603748"/>
              <a:ext cx="52853" cy="2268693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2C50B7BE-DDC6-4341-8AFF-E4C8A80E265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188054" y="1865204"/>
              <a:ext cx="45719" cy="3962173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560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12" grpId="0" animBg="1"/>
      <p:bldP spid="51" grpId="0"/>
      <p:bldP spid="53" grpId="0"/>
      <p:bldP spid="54" grpId="0" animBg="1"/>
      <p:bldP spid="40" grpId="0"/>
      <p:bldP spid="41" grpId="0" animBg="1"/>
      <p:bldP spid="43" grpId="0"/>
      <p:bldP spid="45" grpId="0" animBg="1"/>
      <p:bldP spid="46" grpId="0"/>
      <p:bldP spid="35" grpId="0"/>
      <p:bldP spid="36" grpId="0"/>
      <p:bldP spid="27" grpId="0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Lagrange’s Multiplier Method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44E820-0C67-49E0-9626-54999715675E}"/>
              </a:ext>
            </a:extLst>
          </p:cNvPr>
          <p:cNvSpPr txBox="1">
            <a:spLocks/>
          </p:cNvSpPr>
          <p:nvPr/>
        </p:nvSpPr>
        <p:spPr>
          <a:xfrm>
            <a:off x="196513" y="871017"/>
            <a:ext cx="2744395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226490-71E3-45DE-BC4B-7EC6ED8D6168}"/>
              </a:ext>
            </a:extLst>
          </p:cNvPr>
          <p:cNvSpPr/>
          <p:nvPr/>
        </p:nvSpPr>
        <p:spPr>
          <a:xfrm>
            <a:off x="3071185" y="809780"/>
            <a:ext cx="31018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Stationary points </a:t>
            </a:r>
            <a:r>
              <a:rPr lang="en-US" sz="2800" dirty="0">
                <a:latin typeface="+mj-lt"/>
                <a:ea typeface="Cambria Math" panose="02040503050406030204" pitchFamily="18" charset="0"/>
              </a:rPr>
              <a:t>are</a:t>
            </a:r>
            <a:r>
              <a:rPr lang="en-US" sz="2800" b="0" i="0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 </a:t>
            </a:r>
            <a:r>
              <a:rPr lang="en-US" sz="2800" b="0" i="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5CC5463-4AC2-439E-A969-EFFA7A33352E}"/>
                  </a:ext>
                </a:extLst>
              </p:cNvPr>
              <p:cNvSpPr/>
              <p:nvPr/>
            </p:nvSpPr>
            <p:spPr>
              <a:xfrm>
                <a:off x="6173043" y="826645"/>
                <a:ext cx="605161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4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−2</m:t>
                        </m:r>
                      </m:e>
                    </m:d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&amp;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m:rPr>
                        <m:nor/>
                      </m:rPr>
                      <a:rPr lang="en-US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endParaRPr lang="en-US" sz="28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5CC5463-4AC2-439E-A969-EFFA7A333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043" y="826645"/>
                <a:ext cx="6051612" cy="523220"/>
              </a:xfrm>
              <a:prstGeom prst="rect">
                <a:avLst/>
              </a:prstGeom>
              <a:blipFill>
                <a:blip r:embed="rId2"/>
                <a:stretch>
                  <a:fillRect l="-2117" t="-11765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05EDCB2-B0B3-4924-93F9-52923F73EA55}"/>
                  </a:ext>
                </a:extLst>
              </p:cNvPr>
              <p:cNvSpPr txBox="1"/>
              <p:nvPr/>
            </p:nvSpPr>
            <p:spPr>
              <a:xfrm>
                <a:off x="725042" y="1509681"/>
                <a:ext cx="11557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PQ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05EDCB2-B0B3-4924-93F9-52923F73E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42" y="1509681"/>
                <a:ext cx="115575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D1CC0A-3CBE-455C-96DD-22D1A43640F8}"/>
                  </a:ext>
                </a:extLst>
              </p:cNvPr>
              <p:cNvSpPr txBox="1"/>
              <p:nvPr/>
            </p:nvSpPr>
            <p:spPr>
              <a:xfrm>
                <a:off x="1649552" y="1467250"/>
                <a:ext cx="5299955" cy="614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0D1CC0A-3CBE-455C-96DD-22D1A4364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52" y="1467250"/>
                <a:ext cx="5299955" cy="614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8106FA3E-8E17-41F5-9042-017DBBE70111}"/>
              </a:ext>
            </a:extLst>
          </p:cNvPr>
          <p:cNvSpPr/>
          <p:nvPr/>
        </p:nvSpPr>
        <p:spPr>
          <a:xfrm>
            <a:off x="196514" y="1646600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EE36A84-5AA2-4610-AB70-C875552C26E0}"/>
                  </a:ext>
                </a:extLst>
              </p:cNvPr>
              <p:cNvSpPr/>
              <p:nvPr/>
            </p:nvSpPr>
            <p:spPr>
              <a:xfrm>
                <a:off x="738659" y="2132809"/>
                <a:ext cx="317595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At,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4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−2</m:t>
                        </m:r>
                      </m:e>
                    </m:d>
                    <m:r>
                      <a:rPr lang="en-I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EE36A84-5AA2-4610-AB70-C875552C26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9" y="2132809"/>
                <a:ext cx="3175954" cy="523220"/>
              </a:xfrm>
              <a:prstGeom prst="rect">
                <a:avLst/>
              </a:prstGeom>
              <a:blipFill>
                <a:blip r:embed="rId5"/>
                <a:stretch>
                  <a:fillRect l="-3839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33D995-C08F-4874-AF59-8704F9DA4ABF}"/>
                  </a:ext>
                </a:extLst>
              </p:cNvPr>
              <p:cNvSpPr txBox="1"/>
              <p:nvPr/>
            </p:nvSpPr>
            <p:spPr>
              <a:xfrm>
                <a:off x="760404" y="2720504"/>
                <a:ext cx="11557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PQ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233D995-C08F-4874-AF59-8704F9DA4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04" y="2720504"/>
                <a:ext cx="115575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08D6CF3-97A1-4E33-8DB8-B9C79C90E68F}"/>
                  </a:ext>
                </a:extLst>
              </p:cNvPr>
              <p:cNvSpPr txBox="1"/>
              <p:nvPr/>
            </p:nvSpPr>
            <p:spPr>
              <a:xfrm>
                <a:off x="1684914" y="2678073"/>
                <a:ext cx="5641173" cy="614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08D6CF3-97A1-4E33-8DB8-B9C79C90E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914" y="2678073"/>
                <a:ext cx="5641173" cy="6141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6D480D-E76C-4D7A-9232-8DB440DAA375}"/>
                  </a:ext>
                </a:extLst>
              </p:cNvPr>
              <p:cNvSpPr txBox="1"/>
              <p:nvPr/>
            </p:nvSpPr>
            <p:spPr>
              <a:xfrm>
                <a:off x="1302919" y="3314956"/>
                <a:ext cx="2285577" cy="573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56D480D-E76C-4D7A-9232-8DB440DAA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919" y="3314956"/>
                <a:ext cx="2285577" cy="5739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9290962-E52B-48AA-97FA-B4AA53F1D264}"/>
                  </a:ext>
                </a:extLst>
              </p:cNvPr>
              <p:cNvSpPr txBox="1"/>
              <p:nvPr/>
            </p:nvSpPr>
            <p:spPr>
              <a:xfrm>
                <a:off x="3533361" y="3314956"/>
                <a:ext cx="1175842" cy="573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6 </m:t>
                          </m:r>
                        </m:e>
                      </m:ra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9290962-E52B-48AA-97FA-B4AA53F1D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361" y="3314956"/>
                <a:ext cx="1175842" cy="5739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D820A4F-7029-4D38-97F4-817AD46E5C09}"/>
                  </a:ext>
                </a:extLst>
              </p:cNvPr>
              <p:cNvSpPr/>
              <p:nvPr/>
            </p:nvSpPr>
            <p:spPr>
              <a:xfrm>
                <a:off x="738658" y="3960128"/>
                <a:ext cx="415991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At,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</m:t>
                        </m:r>
                      </m:e>
                    </m:d>
                    <m:r>
                      <a:rPr lang="en-I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8D820A4F-7029-4D38-97F4-817AD46E5C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58" y="3960128"/>
                <a:ext cx="4159913" cy="523220"/>
              </a:xfrm>
              <a:prstGeom prst="rect">
                <a:avLst/>
              </a:prstGeom>
              <a:blipFill>
                <a:blip r:embed="rId10"/>
                <a:stretch>
                  <a:fillRect l="-2928" t="-11765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4A0DA52-FAC0-4E60-B740-16DA1FD1511E}"/>
                  </a:ext>
                </a:extLst>
              </p:cNvPr>
              <p:cNvSpPr txBox="1"/>
              <p:nvPr/>
            </p:nvSpPr>
            <p:spPr>
              <a:xfrm>
                <a:off x="760404" y="4547823"/>
                <a:ext cx="11557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PQ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4A0DA52-FAC0-4E60-B740-16DA1FD15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04" y="4547823"/>
                <a:ext cx="115575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3996DDC-77C5-44A4-96AD-F7FFD663EE70}"/>
                  </a:ext>
                </a:extLst>
              </p:cNvPr>
              <p:cNvSpPr txBox="1"/>
              <p:nvPr/>
            </p:nvSpPr>
            <p:spPr>
              <a:xfrm>
                <a:off x="1684914" y="4505392"/>
                <a:ext cx="5641173" cy="614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3996DDC-77C5-44A4-96AD-F7FFD663E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914" y="4505392"/>
                <a:ext cx="5641173" cy="61414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CDF41A4-2B64-4A93-96C3-AE7C86A2767D}"/>
                  </a:ext>
                </a:extLst>
              </p:cNvPr>
              <p:cNvSpPr txBox="1"/>
              <p:nvPr/>
            </p:nvSpPr>
            <p:spPr>
              <a:xfrm>
                <a:off x="1302919" y="5142275"/>
                <a:ext cx="2611694" cy="573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9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36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9 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CDF41A4-2B64-4A93-96C3-AE7C86A27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919" y="5142275"/>
                <a:ext cx="2611694" cy="57394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D735935-6062-4B77-A5AF-F67E354BA7EE}"/>
                  </a:ext>
                </a:extLst>
              </p:cNvPr>
              <p:cNvSpPr txBox="1"/>
              <p:nvPr/>
            </p:nvSpPr>
            <p:spPr>
              <a:xfrm>
                <a:off x="3766272" y="5122412"/>
                <a:ext cx="1306472" cy="582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54 </m:t>
                          </m:r>
                        </m:e>
                      </m:ra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D735935-6062-4B77-A5AF-F67E354BA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272" y="5122412"/>
                <a:ext cx="1306472" cy="58272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rrow: Right 62">
            <a:extLst>
              <a:ext uri="{FF2B5EF4-FFF2-40B4-BE49-F238E27FC236}">
                <a16:creationId xmlns:a16="http://schemas.microsoft.com/office/drawing/2014/main" id="{797E703E-A6EE-4AD5-BFE5-4CC7F37A5F75}"/>
              </a:ext>
            </a:extLst>
          </p:cNvPr>
          <p:cNvSpPr/>
          <p:nvPr/>
        </p:nvSpPr>
        <p:spPr>
          <a:xfrm>
            <a:off x="196513" y="2263749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542CD751-466F-41B7-BA0B-3050CAB6FAC1}"/>
              </a:ext>
            </a:extLst>
          </p:cNvPr>
          <p:cNvSpPr/>
          <p:nvPr/>
        </p:nvSpPr>
        <p:spPr>
          <a:xfrm>
            <a:off x="196513" y="4097047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671BBC3-8835-4B7D-B88A-127E260E7F46}"/>
              </a:ext>
            </a:extLst>
          </p:cNvPr>
          <p:cNvSpPr txBox="1"/>
          <p:nvPr/>
        </p:nvSpPr>
        <p:spPr>
          <a:xfrm>
            <a:off x="8186055" y="3475239"/>
            <a:ext cx="39079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Cambria Math" panose="02040503050406030204" pitchFamily="18" charset="0"/>
                <a:cs typeface="+mn-cs"/>
              </a:rPr>
              <a:t>Which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Cambria Math" panose="02040503050406030204" pitchFamily="18" charset="0"/>
                <a:cs typeface="+mn-cs"/>
              </a:rPr>
              <a:t> is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Cambria Math" panose="02040503050406030204" pitchFamily="18" charset="0"/>
                <a:cs typeface="+mn-cs"/>
              </a:rPr>
              <a:t>shortest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Cambria Math" panose="02040503050406030204" pitchFamily="18" charset="0"/>
              </a:rPr>
              <a:t> distance </a:t>
            </a:r>
            <a:endParaRPr lang="en-IN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1FE8A2-AA33-4E40-B5A0-D10147288469}"/>
                  </a:ext>
                </a:extLst>
              </p:cNvPr>
              <p:cNvSpPr txBox="1"/>
              <p:nvPr/>
            </p:nvSpPr>
            <p:spPr>
              <a:xfrm>
                <a:off x="7812398" y="2836575"/>
                <a:ext cx="2180688" cy="573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PQ</m:t>
                      </m:r>
                      <m:r>
                        <a:rPr lang="en-US" sz="28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6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1FE8A2-AA33-4E40-B5A0-D10147288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398" y="2836575"/>
                <a:ext cx="2180688" cy="57394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5928C9F9-B30F-421F-AE4F-B932BE35C85F}"/>
              </a:ext>
            </a:extLst>
          </p:cNvPr>
          <p:cNvSpPr/>
          <p:nvPr/>
        </p:nvSpPr>
        <p:spPr>
          <a:xfrm>
            <a:off x="8279590" y="2850863"/>
            <a:ext cx="1566374" cy="559652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180F4C-EA5F-453C-A73F-3ECDD1828516}"/>
              </a:ext>
            </a:extLst>
          </p:cNvPr>
          <p:cNvSpPr txBox="1"/>
          <p:nvPr/>
        </p:nvSpPr>
        <p:spPr>
          <a:xfrm>
            <a:off x="8182695" y="4897225"/>
            <a:ext cx="39079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Cambria Math" panose="02040503050406030204" pitchFamily="18" charset="0"/>
                <a:cs typeface="+mn-cs"/>
              </a:rPr>
              <a:t>Which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Cambria Math" panose="02040503050406030204" pitchFamily="18" charset="0"/>
                <a:cs typeface="+mn-cs"/>
              </a:rPr>
              <a:t> is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Cambria Math" panose="02040503050406030204" pitchFamily="18" charset="0"/>
                <a:cs typeface="+mn-cs"/>
              </a:rPr>
              <a:t>largest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Roboto Condensed"/>
                <a:ea typeface="Cambria Math" panose="02040503050406030204" pitchFamily="18" charset="0"/>
              </a:rPr>
              <a:t> distance </a:t>
            </a:r>
            <a:endParaRPr lang="en-IN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EE1A57-508A-4C9D-A061-416793633D3D}"/>
                  </a:ext>
                </a:extLst>
              </p:cNvPr>
              <p:cNvSpPr txBox="1"/>
              <p:nvPr/>
            </p:nvSpPr>
            <p:spPr>
              <a:xfrm>
                <a:off x="7809038" y="4258561"/>
                <a:ext cx="2401762" cy="582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PQ</m:t>
                      </m:r>
                      <m:r>
                        <a:rPr lang="en-US" sz="280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B0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54 </m:t>
                          </m:r>
                        </m:e>
                      </m:ra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BEE1A57-508A-4C9D-A061-416793633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038" y="4258561"/>
                <a:ext cx="2401762" cy="58272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BD6BA806-B3ED-4788-A4ED-85D6DB7465B1}"/>
              </a:ext>
            </a:extLst>
          </p:cNvPr>
          <p:cNvSpPr/>
          <p:nvPr/>
        </p:nvSpPr>
        <p:spPr>
          <a:xfrm>
            <a:off x="8281835" y="4272849"/>
            <a:ext cx="1729724" cy="559652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1" name="Freeform 17">
            <a:extLst>
              <a:ext uri="{FF2B5EF4-FFF2-40B4-BE49-F238E27FC236}">
                <a16:creationId xmlns:a16="http://schemas.microsoft.com/office/drawing/2014/main" id="{CCDE8FBC-0C81-4AA1-A1F2-8ECE01A14E31}"/>
              </a:ext>
            </a:extLst>
          </p:cNvPr>
          <p:cNvSpPr>
            <a:spLocks/>
          </p:cNvSpPr>
          <p:nvPr/>
        </p:nvSpPr>
        <p:spPr bwMode="auto">
          <a:xfrm>
            <a:off x="7531495" y="2527079"/>
            <a:ext cx="45719" cy="3104879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2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10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7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75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4" grpId="0" animBg="1"/>
      <p:bldP spid="47" grpId="0"/>
      <p:bldP spid="49" grpId="0"/>
      <p:bldP spid="50" grpId="0"/>
      <p:bldP spid="52" grpId="0"/>
      <p:bldP spid="56" grpId="0"/>
      <p:bldP spid="57" grpId="0"/>
      <p:bldP spid="58" grpId="0"/>
      <p:bldP spid="59" grpId="0"/>
      <p:bldP spid="61" grpId="0"/>
      <p:bldP spid="62" grpId="0"/>
      <p:bldP spid="63" grpId="0" animBg="1"/>
      <p:bldP spid="64" grpId="0" animBg="1"/>
      <p:bldP spid="65" grpId="0"/>
      <p:bldP spid="24" grpId="0"/>
      <p:bldP spid="26" grpId="0" animBg="1"/>
      <p:bldP spid="27" grpId="0"/>
      <p:bldP spid="28" grpId="0"/>
      <p:bldP spid="29" grpId="0" animBg="1"/>
      <p:bldP spid="31" grpId="0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A1C395-3DF1-4904-BD85-DF4747B29923}"/>
              </a:ext>
            </a:extLst>
          </p:cNvPr>
          <p:cNvCxnSpPr>
            <a:cxnSpLocks/>
          </p:cNvCxnSpPr>
          <p:nvPr/>
        </p:nvCxnSpPr>
        <p:spPr>
          <a:xfrm flipH="1">
            <a:off x="1026610" y="3216192"/>
            <a:ext cx="9234" cy="2567571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CF7C42-5D18-4169-91F0-069B744941EE}"/>
              </a:ext>
            </a:extLst>
          </p:cNvPr>
          <p:cNvCxnSpPr>
            <a:cxnSpLocks/>
          </p:cNvCxnSpPr>
          <p:nvPr/>
        </p:nvCxnSpPr>
        <p:spPr>
          <a:xfrm>
            <a:off x="1015459" y="3218979"/>
            <a:ext cx="3311211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F2F17E5-9787-47B8-BAB8-76F1EE8D21C5}"/>
              </a:ext>
            </a:extLst>
          </p:cNvPr>
          <p:cNvCxnSpPr>
            <a:cxnSpLocks/>
          </p:cNvCxnSpPr>
          <p:nvPr/>
        </p:nvCxnSpPr>
        <p:spPr>
          <a:xfrm>
            <a:off x="4306926" y="3228274"/>
            <a:ext cx="18525" cy="2562922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3C7125-3745-4DF6-AE76-73AE6F37F3FD}"/>
              </a:ext>
            </a:extLst>
          </p:cNvPr>
          <p:cNvCxnSpPr>
            <a:cxnSpLocks/>
          </p:cNvCxnSpPr>
          <p:nvPr/>
        </p:nvCxnSpPr>
        <p:spPr>
          <a:xfrm>
            <a:off x="1015459" y="5768894"/>
            <a:ext cx="3322362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494848-7EBA-4274-A558-922BF58AD8DC}"/>
              </a:ext>
            </a:extLst>
          </p:cNvPr>
          <p:cNvCxnSpPr>
            <a:cxnSpLocks/>
          </p:cNvCxnSpPr>
          <p:nvPr/>
        </p:nvCxnSpPr>
        <p:spPr>
          <a:xfrm>
            <a:off x="2312718" y="4367558"/>
            <a:ext cx="3300758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B3249A6-6DE9-476D-A2FB-8A241C331AE7}"/>
              </a:ext>
            </a:extLst>
          </p:cNvPr>
          <p:cNvCxnSpPr>
            <a:cxnSpLocks/>
          </p:cNvCxnSpPr>
          <p:nvPr/>
        </p:nvCxnSpPr>
        <p:spPr>
          <a:xfrm flipV="1">
            <a:off x="4316218" y="4366544"/>
            <a:ext cx="1297258" cy="1424652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5E1C91-60DF-4BD5-9B93-FD313F888A23}"/>
              </a:ext>
            </a:extLst>
          </p:cNvPr>
          <p:cNvCxnSpPr>
            <a:cxnSpLocks/>
          </p:cNvCxnSpPr>
          <p:nvPr/>
        </p:nvCxnSpPr>
        <p:spPr>
          <a:xfrm flipH="1">
            <a:off x="2323869" y="1817978"/>
            <a:ext cx="11152" cy="256444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76E323-155B-4FBB-9D0E-8A86210F235A}"/>
              </a:ext>
            </a:extLst>
          </p:cNvPr>
          <p:cNvCxnSpPr>
            <a:cxnSpLocks/>
          </p:cNvCxnSpPr>
          <p:nvPr/>
        </p:nvCxnSpPr>
        <p:spPr>
          <a:xfrm>
            <a:off x="2335021" y="1817978"/>
            <a:ext cx="3289610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AE1ACA3-2103-4982-B4E1-708DA8F93041}"/>
              </a:ext>
            </a:extLst>
          </p:cNvPr>
          <p:cNvCxnSpPr>
            <a:cxnSpLocks/>
          </p:cNvCxnSpPr>
          <p:nvPr/>
        </p:nvCxnSpPr>
        <p:spPr>
          <a:xfrm flipV="1">
            <a:off x="4305061" y="1823222"/>
            <a:ext cx="1297261" cy="1405052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70F2774-D410-4DB3-BBAA-2CCBAD75A316}"/>
              </a:ext>
            </a:extLst>
          </p:cNvPr>
          <p:cNvCxnSpPr>
            <a:cxnSpLocks/>
          </p:cNvCxnSpPr>
          <p:nvPr/>
        </p:nvCxnSpPr>
        <p:spPr>
          <a:xfrm>
            <a:off x="5610687" y="1804683"/>
            <a:ext cx="2790" cy="2577744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963DAD-6A50-4411-9EE3-1B450C8C198B}"/>
              </a:ext>
            </a:extLst>
          </p:cNvPr>
          <p:cNvCxnSpPr>
            <a:cxnSpLocks/>
          </p:cNvCxnSpPr>
          <p:nvPr/>
        </p:nvCxnSpPr>
        <p:spPr>
          <a:xfrm flipV="1">
            <a:off x="1026610" y="4382427"/>
            <a:ext cx="1297259" cy="1386467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677476-5AE9-485D-9CD7-600961F8721E}"/>
              </a:ext>
            </a:extLst>
          </p:cNvPr>
          <p:cNvCxnSpPr>
            <a:cxnSpLocks/>
          </p:cNvCxnSpPr>
          <p:nvPr/>
        </p:nvCxnSpPr>
        <p:spPr>
          <a:xfrm flipV="1">
            <a:off x="1026610" y="1795673"/>
            <a:ext cx="1308411" cy="1423306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0524F6-4568-4E19-9B03-03DD62A9B7EE}"/>
              </a:ext>
            </a:extLst>
          </p:cNvPr>
          <p:cNvCxnSpPr>
            <a:cxnSpLocks/>
          </p:cNvCxnSpPr>
          <p:nvPr/>
        </p:nvCxnSpPr>
        <p:spPr>
          <a:xfrm>
            <a:off x="5613478" y="4368066"/>
            <a:ext cx="798474" cy="743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CC840CE-3308-489A-80AF-6AE8DAB5F07D}"/>
              </a:ext>
            </a:extLst>
          </p:cNvPr>
          <p:cNvCxnSpPr>
            <a:cxnSpLocks/>
          </p:cNvCxnSpPr>
          <p:nvPr/>
        </p:nvCxnSpPr>
        <p:spPr>
          <a:xfrm flipH="1">
            <a:off x="524104" y="5768894"/>
            <a:ext cx="502508" cy="49855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CB6BB7A-EAFF-414E-B373-BD1EF681A189}"/>
              </a:ext>
            </a:extLst>
          </p:cNvPr>
          <p:cNvCxnSpPr>
            <a:cxnSpLocks/>
          </p:cNvCxnSpPr>
          <p:nvPr/>
        </p:nvCxnSpPr>
        <p:spPr>
          <a:xfrm flipV="1">
            <a:off x="2335021" y="1142214"/>
            <a:ext cx="5577" cy="68906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259E3672-8A3B-463B-84D5-3D6D734F4E89}"/>
              </a:ext>
            </a:extLst>
          </p:cNvPr>
          <p:cNvSpPr/>
          <p:nvPr/>
        </p:nvSpPr>
        <p:spPr>
          <a:xfrm>
            <a:off x="2288561" y="4304371"/>
            <a:ext cx="89199" cy="100361"/>
          </a:xfrm>
          <a:prstGeom prst="ellipse">
            <a:avLst/>
          </a:prstGeom>
          <a:solidFill>
            <a:srgbClr val="B71B1C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7721E1D-61E2-4969-B3B9-BA3F918E8898}"/>
                  </a:ext>
                </a:extLst>
              </p:cNvPr>
              <p:cNvSpPr txBox="1"/>
              <p:nvPr/>
            </p:nvSpPr>
            <p:spPr>
              <a:xfrm>
                <a:off x="6357360" y="4082605"/>
                <a:ext cx="48227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3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7721E1D-61E2-4969-B3B9-BA3F918E8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360" y="4082605"/>
                <a:ext cx="48227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4760FDC-C85A-4AFA-9FD8-F3ABDF9CAF4B}"/>
                  </a:ext>
                </a:extLst>
              </p:cNvPr>
              <p:cNvSpPr txBox="1"/>
              <p:nvPr/>
            </p:nvSpPr>
            <p:spPr>
              <a:xfrm>
                <a:off x="41833" y="6143123"/>
                <a:ext cx="48227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3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4760FDC-C85A-4AFA-9FD8-F3ABDF9CA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3" y="6143123"/>
                <a:ext cx="48227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AEF90B-43F3-49B2-9ABE-5505FBFB0D8A}"/>
                  </a:ext>
                </a:extLst>
              </p:cNvPr>
              <p:cNvSpPr txBox="1"/>
              <p:nvPr/>
            </p:nvSpPr>
            <p:spPr>
              <a:xfrm>
                <a:off x="3203581" y="2661957"/>
                <a:ext cx="5183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 kumimoji="0" sz="2800" b="1" i="0" u="none" strike="noStrike" cap="none" spc="0" normalizeH="0" baseline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𝐱𝐲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CAEF90B-43F3-49B2-9ABE-5505FBFB0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581" y="2661957"/>
                <a:ext cx="5183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41CE8D3-C93D-46B4-85FC-72573EDA2FA8}"/>
                  </a:ext>
                </a:extLst>
              </p:cNvPr>
              <p:cNvSpPr txBox="1"/>
              <p:nvPr/>
            </p:nvSpPr>
            <p:spPr>
              <a:xfrm>
                <a:off x="2359743" y="4552441"/>
                <a:ext cx="5183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𝐱𝐲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41CE8D3-C93D-46B4-85FC-72573EDA2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743" y="4552441"/>
                <a:ext cx="51830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4932BF9-8B47-44E2-880A-1BF7CB18790F}"/>
                  </a:ext>
                </a:extLst>
              </p:cNvPr>
              <p:cNvSpPr txBox="1"/>
              <p:nvPr/>
            </p:nvSpPr>
            <p:spPr>
              <a:xfrm>
                <a:off x="1379382" y="3510687"/>
                <a:ext cx="5183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𝐲𝐳</m:t>
                      </m:r>
                    </m:oMath>
                  </m:oMathPara>
                </a14:m>
                <a:endParaRPr lang="en-IN" sz="28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4932BF9-8B47-44E2-880A-1BF7CB187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382" y="3510687"/>
                <a:ext cx="51830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4DADA55-4F43-4804-939B-27D99084DF1D}"/>
                  </a:ext>
                </a:extLst>
              </p:cNvPr>
              <p:cNvSpPr txBox="1"/>
              <p:nvPr/>
            </p:nvSpPr>
            <p:spPr>
              <a:xfrm>
                <a:off x="4705696" y="3429000"/>
                <a:ext cx="5183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𝐲𝐳</m:t>
                      </m:r>
                    </m:oMath>
                  </m:oMathPara>
                </a14:m>
                <a:endParaRPr lang="en-IN" sz="28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4DADA55-4F43-4804-939B-27D99084D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696" y="3429000"/>
                <a:ext cx="51830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E5291C6-7A71-488A-A28E-ECF35420441C}"/>
                  </a:ext>
                </a:extLst>
              </p:cNvPr>
              <p:cNvSpPr txBox="1"/>
              <p:nvPr/>
            </p:nvSpPr>
            <p:spPr>
              <a:xfrm>
                <a:off x="2961000" y="4912066"/>
                <a:ext cx="5183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𝐳𝐱</m:t>
                      </m:r>
                    </m:oMath>
                  </m:oMathPara>
                </a14:m>
                <a:endParaRPr lang="en-IN" sz="2800" b="1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E5291C6-7A71-488A-A28E-ECF354204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000" y="4912066"/>
                <a:ext cx="51830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CFA9F8A-974D-463E-83BA-CFD5CDF5A596}"/>
                  </a:ext>
                </a:extLst>
              </p:cNvPr>
              <p:cNvSpPr txBox="1"/>
              <p:nvPr/>
            </p:nvSpPr>
            <p:spPr>
              <a:xfrm>
                <a:off x="3004056" y="2365143"/>
                <a:ext cx="5183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𝐳𝐱</m:t>
                      </m:r>
                    </m:oMath>
                  </m:oMathPara>
                </a14:m>
                <a:endParaRPr lang="en-IN" sz="2800" b="1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CFA9F8A-974D-463E-83BA-CFD5CDF5A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056" y="2365143"/>
                <a:ext cx="51830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505FE6D4-0083-4555-B326-2D9A14BC8F5B}"/>
              </a:ext>
            </a:extLst>
          </p:cNvPr>
          <p:cNvSpPr/>
          <p:nvPr/>
        </p:nvSpPr>
        <p:spPr>
          <a:xfrm>
            <a:off x="6081186" y="1148477"/>
            <a:ext cx="455034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C4EAACB-32EC-4B8B-B9AD-EBAFA6D0291C}"/>
              </a:ext>
            </a:extLst>
          </p:cNvPr>
          <p:cNvSpPr/>
          <p:nvPr/>
        </p:nvSpPr>
        <p:spPr>
          <a:xfrm>
            <a:off x="6081186" y="2335308"/>
            <a:ext cx="455034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F2ADE0E-9D3B-491D-86F1-5998F9B923AF}"/>
              </a:ext>
            </a:extLst>
          </p:cNvPr>
          <p:cNvGrpSpPr/>
          <p:nvPr/>
        </p:nvGrpSpPr>
        <p:grpSpPr>
          <a:xfrm>
            <a:off x="1041039" y="4352283"/>
            <a:ext cx="4609172" cy="1432601"/>
            <a:chOff x="5754328" y="4300"/>
            <a:chExt cx="4609172" cy="143260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62F9DB6-26D6-48C8-BD97-567848372334}"/>
                </a:ext>
              </a:extLst>
            </p:cNvPr>
            <p:cNvCxnSpPr>
              <a:cxnSpLocks/>
            </p:cNvCxnSpPr>
            <p:nvPr/>
          </p:nvCxnSpPr>
          <p:spPr>
            <a:xfrm>
              <a:off x="7073890" y="26605"/>
              <a:ext cx="3289610" cy="0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DAC0857-822F-4275-9020-1CB9E64F70B1}"/>
                </a:ext>
              </a:extLst>
            </p:cNvPr>
            <p:cNvCxnSpPr>
              <a:cxnSpLocks/>
            </p:cNvCxnSpPr>
            <p:nvPr/>
          </p:nvCxnSpPr>
          <p:spPr>
            <a:xfrm>
              <a:off x="5754328" y="1427606"/>
              <a:ext cx="3311211" cy="0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EF0FF23-6438-4334-AE1A-D7212B7FB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43930" y="31849"/>
              <a:ext cx="1297261" cy="1405052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CFDA8E3-7C46-4402-A50B-99A33C4D5B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5479" y="4300"/>
              <a:ext cx="1308411" cy="1423306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25A8AC-4FD8-4142-BCAD-9828FB85E354}"/>
              </a:ext>
            </a:extLst>
          </p:cNvPr>
          <p:cNvGrpSpPr/>
          <p:nvPr/>
        </p:nvGrpSpPr>
        <p:grpSpPr>
          <a:xfrm>
            <a:off x="1007007" y="1802482"/>
            <a:ext cx="1328370" cy="4017821"/>
            <a:chOff x="7838955" y="1514439"/>
            <a:chExt cx="1317705" cy="3973218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CB3E95F-DF9A-4877-B039-3E6A15595731}"/>
                </a:ext>
              </a:extLst>
            </p:cNvPr>
            <p:cNvCxnSpPr>
              <a:cxnSpLocks/>
            </p:cNvCxnSpPr>
            <p:nvPr/>
          </p:nvCxnSpPr>
          <p:spPr>
            <a:xfrm>
              <a:off x="7838955" y="2924735"/>
              <a:ext cx="20443" cy="2555489"/>
            </a:xfrm>
            <a:prstGeom prst="line">
              <a:avLst/>
            </a:prstGeom>
            <a:ln w="762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F57C4F2-4D62-4A69-9ED5-1F0D9AB58A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5505" y="1514439"/>
              <a:ext cx="11155" cy="2564449"/>
            </a:xfrm>
            <a:prstGeom prst="line">
              <a:avLst/>
            </a:prstGeom>
            <a:ln w="762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0977EA7-0304-40C6-B1DD-1A7A07197E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8247" y="4082605"/>
              <a:ext cx="1297261" cy="1405052"/>
            </a:xfrm>
            <a:prstGeom prst="line">
              <a:avLst/>
            </a:prstGeom>
            <a:ln w="762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C4DAE2A-9148-4418-B340-24A658BB26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8955" y="1514439"/>
              <a:ext cx="1317705" cy="1410296"/>
            </a:xfrm>
            <a:prstGeom prst="line">
              <a:avLst/>
            </a:prstGeom>
            <a:ln w="762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79EF6A8-42A4-4049-8FE7-36576ADC47E9}"/>
              </a:ext>
            </a:extLst>
          </p:cNvPr>
          <p:cNvGrpSpPr/>
          <p:nvPr/>
        </p:nvGrpSpPr>
        <p:grpSpPr>
          <a:xfrm>
            <a:off x="1012907" y="1792207"/>
            <a:ext cx="4609172" cy="1432601"/>
            <a:chOff x="5754328" y="4300"/>
            <a:chExt cx="4609172" cy="1432601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2301C38-A609-49BA-9239-8ECA857B5D4E}"/>
                </a:ext>
              </a:extLst>
            </p:cNvPr>
            <p:cNvCxnSpPr>
              <a:cxnSpLocks/>
            </p:cNvCxnSpPr>
            <p:nvPr/>
          </p:nvCxnSpPr>
          <p:spPr>
            <a:xfrm>
              <a:off x="7073890" y="26605"/>
              <a:ext cx="3289610" cy="0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BFC0BF7-40CA-48FE-A023-CC150C5F377B}"/>
                </a:ext>
              </a:extLst>
            </p:cNvPr>
            <p:cNvCxnSpPr>
              <a:cxnSpLocks/>
            </p:cNvCxnSpPr>
            <p:nvPr/>
          </p:nvCxnSpPr>
          <p:spPr>
            <a:xfrm>
              <a:off x="5754328" y="1427606"/>
              <a:ext cx="3311211" cy="0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32FA1E2-BA38-446E-92C9-C7ADAABFE5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43930" y="31849"/>
              <a:ext cx="1297261" cy="1405052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CA9FC22-7F4A-4007-A204-87133D491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5479" y="4300"/>
              <a:ext cx="1308411" cy="1423306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AD6F4BF-91F3-4AB3-BCAE-C679966E9D06}"/>
              </a:ext>
            </a:extLst>
          </p:cNvPr>
          <p:cNvGrpSpPr/>
          <p:nvPr/>
        </p:nvGrpSpPr>
        <p:grpSpPr>
          <a:xfrm>
            <a:off x="4318431" y="1761070"/>
            <a:ext cx="1328370" cy="4017821"/>
            <a:chOff x="7838955" y="1514439"/>
            <a:chExt cx="1317705" cy="3973218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233652A-7261-4C1E-BCAE-09FF61462374}"/>
                </a:ext>
              </a:extLst>
            </p:cNvPr>
            <p:cNvCxnSpPr>
              <a:cxnSpLocks/>
            </p:cNvCxnSpPr>
            <p:nvPr/>
          </p:nvCxnSpPr>
          <p:spPr>
            <a:xfrm>
              <a:off x="7838955" y="2924735"/>
              <a:ext cx="20443" cy="2555489"/>
            </a:xfrm>
            <a:prstGeom prst="line">
              <a:avLst/>
            </a:prstGeom>
            <a:ln w="762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8B751DD-C788-4CEF-8955-0404407850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45505" y="1514439"/>
              <a:ext cx="11155" cy="2564449"/>
            </a:xfrm>
            <a:prstGeom prst="line">
              <a:avLst/>
            </a:prstGeom>
            <a:ln w="762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F9DAB3F-8A65-4F08-AA5B-ECAF7EA297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8247" y="4082605"/>
              <a:ext cx="1297261" cy="1405052"/>
            </a:xfrm>
            <a:prstGeom prst="line">
              <a:avLst/>
            </a:prstGeom>
            <a:ln w="762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9A91C-8962-4C78-960B-22675F26F0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8955" y="1514439"/>
              <a:ext cx="1317705" cy="1410296"/>
            </a:xfrm>
            <a:prstGeom prst="line">
              <a:avLst/>
            </a:prstGeom>
            <a:ln w="762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B3DC0423-E96A-4A81-B2EC-D6500B99A89C}"/>
              </a:ext>
            </a:extLst>
          </p:cNvPr>
          <p:cNvSpPr/>
          <p:nvPr/>
        </p:nvSpPr>
        <p:spPr>
          <a:xfrm>
            <a:off x="2317403" y="1814069"/>
            <a:ext cx="3306804" cy="2568134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85D230-8F3B-457B-A006-7E2BC7251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Lagrange’s Multiplier Method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6934D3C-4B9F-4A1C-9A63-9DB93D3350DB}"/>
                  </a:ext>
                </a:extLst>
              </p:cNvPr>
              <p:cNvSpPr txBox="1"/>
              <p:nvPr/>
            </p:nvSpPr>
            <p:spPr>
              <a:xfrm>
                <a:off x="2136624" y="593084"/>
                <a:ext cx="482271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3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6934D3C-4B9F-4A1C-9A63-9DB93D335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624" y="593084"/>
                <a:ext cx="48227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7B6CE3FA-90C3-4CFF-92DA-022D1EBD85B6}"/>
              </a:ext>
            </a:extLst>
          </p:cNvPr>
          <p:cNvSpPr/>
          <p:nvPr/>
        </p:nvSpPr>
        <p:spPr>
          <a:xfrm>
            <a:off x="1034975" y="3200648"/>
            <a:ext cx="3306804" cy="2568134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DCE5E53-FE4E-4075-B4B7-D85EDCA65B81}"/>
              </a:ext>
            </a:extLst>
          </p:cNvPr>
          <p:cNvSpPr txBox="1"/>
          <p:nvPr/>
        </p:nvSpPr>
        <p:spPr>
          <a:xfrm>
            <a:off x="6510842" y="1036005"/>
            <a:ext cx="555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defRPr>
            </a:lvl1pPr>
          </a:lstStyle>
          <a:p>
            <a:r>
              <a:rPr lang="en-US" dirty="0"/>
              <a:t>The area of </a:t>
            </a:r>
            <a:r>
              <a:rPr lang="en-US" dirty="0">
                <a:solidFill>
                  <a:srgbClr val="FF0000"/>
                </a:solidFill>
              </a:rPr>
              <a:t>closed</a:t>
            </a:r>
            <a:r>
              <a:rPr lang="en-US" dirty="0"/>
              <a:t> rectangular box is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F1929D0-7660-43EE-8F46-E99C3D9A6846}"/>
                  </a:ext>
                </a:extLst>
              </p:cNvPr>
              <p:cNvSpPr txBox="1"/>
              <p:nvPr/>
            </p:nvSpPr>
            <p:spPr>
              <a:xfrm>
                <a:off x="7044908" y="1513079"/>
                <a:ext cx="19630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d>
                        <m:dPr>
                          <m:ctrlPr>
                            <a:rPr lang="en-I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IN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F1929D0-7660-43EE-8F46-E99C3D9A6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908" y="1513079"/>
                <a:ext cx="196308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A0B8062-8453-49D9-8E91-AC35C828ECA0}"/>
                  </a:ext>
                </a:extLst>
              </p:cNvPr>
              <p:cNvSpPr txBox="1"/>
              <p:nvPr/>
            </p:nvSpPr>
            <p:spPr>
              <a:xfrm>
                <a:off x="8779725" y="1515301"/>
                <a:ext cx="7098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xy</m:t>
                      </m:r>
                    </m:oMath>
                  </m:oMathPara>
                </a14:m>
                <a:endParaRPr lang="en-I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A0B8062-8453-49D9-8E91-AC35C828E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725" y="1515301"/>
                <a:ext cx="70988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B9D3B71-4FE8-4CC9-B4D9-33C1388D0C90}"/>
                  </a:ext>
                </a:extLst>
              </p:cNvPr>
              <p:cNvSpPr txBox="1"/>
              <p:nvPr/>
            </p:nvSpPr>
            <p:spPr>
              <a:xfrm>
                <a:off x="9651405" y="1526175"/>
                <a:ext cx="7098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yz</m:t>
                      </m:r>
                    </m:oMath>
                  </m:oMathPara>
                </a14:m>
                <a:endParaRPr lang="en-I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B9D3B71-4FE8-4CC9-B4D9-33C1388D0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405" y="1526175"/>
                <a:ext cx="709889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C98C6F9-1DB9-4045-AFAD-3CF942E7AA0F}"/>
                  </a:ext>
                </a:extLst>
              </p:cNvPr>
              <p:cNvSpPr txBox="1"/>
              <p:nvPr/>
            </p:nvSpPr>
            <p:spPr>
              <a:xfrm>
                <a:off x="10560054" y="1515301"/>
                <a:ext cx="7098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zx</m:t>
                      </m:r>
                    </m:oMath>
                  </m:oMathPara>
                </a14:m>
                <a:endParaRPr lang="en-I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C98C6F9-1DB9-4045-AFAD-3CF942E7A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054" y="1515301"/>
                <a:ext cx="7098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76D5351-B88A-4CC4-95B6-468BEDEBECCF}"/>
                  </a:ext>
                </a:extLst>
              </p:cNvPr>
              <p:cNvSpPr txBox="1"/>
              <p:nvPr/>
            </p:nvSpPr>
            <p:spPr>
              <a:xfrm>
                <a:off x="9355592" y="1528129"/>
                <a:ext cx="4414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76D5351-B88A-4CC4-95B6-468BEDEBE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592" y="1528129"/>
                <a:ext cx="44146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2C0B843-0201-4A86-8ED3-885BC5C32D73}"/>
                  </a:ext>
                </a:extLst>
              </p:cNvPr>
              <p:cNvSpPr txBox="1"/>
              <p:nvPr/>
            </p:nvSpPr>
            <p:spPr>
              <a:xfrm>
                <a:off x="10253154" y="1515301"/>
                <a:ext cx="3951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2C0B843-0201-4A86-8ED3-885BC5C32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3154" y="1515301"/>
                <a:ext cx="395189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7D3A0ABA-2095-444F-8804-EFFC3AA6ABFB}"/>
              </a:ext>
            </a:extLst>
          </p:cNvPr>
          <p:cNvSpPr txBox="1"/>
          <p:nvPr/>
        </p:nvSpPr>
        <p:spPr>
          <a:xfrm>
            <a:off x="6510842" y="2222836"/>
            <a:ext cx="555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defRPr>
            </a:lvl1pPr>
          </a:lstStyle>
          <a:p>
            <a:r>
              <a:rPr lang="en-US" dirty="0"/>
              <a:t>The area of </a:t>
            </a:r>
            <a:r>
              <a:rPr lang="en-US" dirty="0">
                <a:solidFill>
                  <a:srgbClr val="FF0000"/>
                </a:solidFill>
              </a:rPr>
              <a:t>open</a:t>
            </a:r>
            <a:r>
              <a:rPr lang="en-US" dirty="0"/>
              <a:t> rectangular box is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B04EF2-CF14-4C43-B8F0-6CC0D80332CF}"/>
                  </a:ext>
                </a:extLst>
              </p:cNvPr>
              <p:cNvSpPr txBox="1"/>
              <p:nvPr/>
            </p:nvSpPr>
            <p:spPr>
              <a:xfrm>
                <a:off x="8818125" y="2688591"/>
                <a:ext cx="7098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xy</m:t>
                      </m:r>
                    </m:oMath>
                  </m:oMathPara>
                </a14:m>
                <a:endParaRPr lang="en-I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EB04EF2-CF14-4C43-B8F0-6CC0D8033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8125" y="2688591"/>
                <a:ext cx="709889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73157F-1C11-4EC5-AF55-E6FA4253E03F}"/>
                  </a:ext>
                </a:extLst>
              </p:cNvPr>
              <p:cNvSpPr txBox="1"/>
              <p:nvPr/>
            </p:nvSpPr>
            <p:spPr>
              <a:xfrm>
                <a:off x="9689805" y="2699465"/>
                <a:ext cx="7098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yz</m:t>
                      </m:r>
                    </m:oMath>
                  </m:oMathPara>
                </a14:m>
                <a:endParaRPr lang="en-I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373157F-1C11-4EC5-AF55-E6FA4253E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9805" y="2699465"/>
                <a:ext cx="709889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904E3-7C4B-4C5E-94AD-5C99E1DCC5DF}"/>
                  </a:ext>
                </a:extLst>
              </p:cNvPr>
              <p:cNvSpPr txBox="1"/>
              <p:nvPr/>
            </p:nvSpPr>
            <p:spPr>
              <a:xfrm>
                <a:off x="10564852" y="2688591"/>
                <a:ext cx="7098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zx</m:t>
                      </m:r>
                    </m:oMath>
                  </m:oMathPara>
                </a14:m>
                <a:endParaRPr lang="en-I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08904E3-7C4B-4C5E-94AD-5C99E1DCC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4852" y="2688591"/>
                <a:ext cx="70988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1277F31-C6EE-420C-AEED-DF53A0DCDBAA}"/>
                  </a:ext>
                </a:extLst>
              </p:cNvPr>
              <p:cNvSpPr txBox="1"/>
              <p:nvPr/>
            </p:nvSpPr>
            <p:spPr>
              <a:xfrm>
                <a:off x="9381167" y="2727323"/>
                <a:ext cx="4414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1277F31-C6EE-420C-AEED-DF53A0DCD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167" y="2727323"/>
                <a:ext cx="44146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B50C3D7-2765-4B22-8607-D21060FF0216}"/>
                  </a:ext>
                </a:extLst>
              </p:cNvPr>
              <p:cNvSpPr txBox="1"/>
              <p:nvPr/>
            </p:nvSpPr>
            <p:spPr>
              <a:xfrm>
                <a:off x="10278729" y="2714495"/>
                <a:ext cx="3951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B50C3D7-2765-4B22-8607-D21060FF0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729" y="2714495"/>
                <a:ext cx="395189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4EBB69-99BD-44AD-84EC-B5B8A81BE93B}"/>
                  </a:ext>
                </a:extLst>
              </p:cNvPr>
              <p:cNvSpPr txBox="1"/>
              <p:nvPr/>
            </p:nvSpPr>
            <p:spPr>
              <a:xfrm>
                <a:off x="7094027" y="2688591"/>
                <a:ext cx="19630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d>
                        <m:dPr>
                          <m:ctrlPr>
                            <a:rPr lang="en-I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IN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4EBB69-99BD-44AD-84EC-B5B8A81BE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027" y="2688591"/>
                <a:ext cx="1963087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Arrow: Right 93">
            <a:extLst>
              <a:ext uri="{FF2B5EF4-FFF2-40B4-BE49-F238E27FC236}">
                <a16:creationId xmlns:a16="http://schemas.microsoft.com/office/drawing/2014/main" id="{1443EBC1-1B84-486F-A8B4-C1069C3F4A69}"/>
              </a:ext>
            </a:extLst>
          </p:cNvPr>
          <p:cNvSpPr/>
          <p:nvPr/>
        </p:nvSpPr>
        <p:spPr>
          <a:xfrm>
            <a:off x="6081186" y="3630067"/>
            <a:ext cx="455034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7C35BB6-4280-42DE-98A4-C3DE0148E31E}"/>
              </a:ext>
            </a:extLst>
          </p:cNvPr>
          <p:cNvSpPr txBox="1"/>
          <p:nvPr/>
        </p:nvSpPr>
        <p:spPr>
          <a:xfrm>
            <a:off x="6510842" y="3517595"/>
            <a:ext cx="555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defRPr>
            </a:lvl1pPr>
          </a:lstStyle>
          <a:p>
            <a:r>
              <a:rPr lang="en-US" dirty="0"/>
              <a:t>The volume of </a:t>
            </a:r>
            <a:r>
              <a:rPr lang="en-US" dirty="0">
                <a:solidFill>
                  <a:srgbClr val="FF0000"/>
                </a:solidFill>
              </a:rPr>
              <a:t>open</a:t>
            </a:r>
            <a:r>
              <a:rPr lang="en-US" dirty="0"/>
              <a:t> rectangular box is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D91D1B1-5180-40A8-9E9C-549B7A16FACC}"/>
                  </a:ext>
                </a:extLst>
              </p:cNvPr>
              <p:cNvSpPr txBox="1"/>
              <p:nvPr/>
            </p:nvSpPr>
            <p:spPr>
              <a:xfrm>
                <a:off x="9591031" y="3983350"/>
                <a:ext cx="7098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xyz</m:t>
                      </m:r>
                    </m:oMath>
                  </m:oMathPara>
                </a14:m>
                <a:endParaRPr lang="en-I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D91D1B1-5180-40A8-9E9C-549B7A16F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1031" y="3983350"/>
                <a:ext cx="709889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497772E-9669-48D2-ADE9-8918C987ADE6}"/>
                  </a:ext>
                </a:extLst>
              </p:cNvPr>
              <p:cNvSpPr txBox="1"/>
              <p:nvPr/>
            </p:nvSpPr>
            <p:spPr>
              <a:xfrm>
                <a:off x="7866933" y="3983350"/>
                <a:ext cx="19630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en-I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IN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497772E-9669-48D2-ADE9-8918C987A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933" y="3983350"/>
                <a:ext cx="1963087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Arrow: Right 101">
            <a:extLst>
              <a:ext uri="{FF2B5EF4-FFF2-40B4-BE49-F238E27FC236}">
                <a16:creationId xmlns:a16="http://schemas.microsoft.com/office/drawing/2014/main" id="{130E5671-30F6-4731-9F21-AF6359BEAFD2}"/>
              </a:ext>
            </a:extLst>
          </p:cNvPr>
          <p:cNvSpPr/>
          <p:nvPr/>
        </p:nvSpPr>
        <p:spPr>
          <a:xfrm>
            <a:off x="6090990" y="4824506"/>
            <a:ext cx="455034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A562F45-A8D2-43FE-A19B-7E4651F47330}"/>
              </a:ext>
            </a:extLst>
          </p:cNvPr>
          <p:cNvSpPr txBox="1"/>
          <p:nvPr/>
        </p:nvSpPr>
        <p:spPr>
          <a:xfrm>
            <a:off x="6520646" y="4712034"/>
            <a:ext cx="5796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defRPr>
            </a:lvl1pPr>
          </a:lstStyle>
          <a:p>
            <a:r>
              <a:rPr lang="en-US" dirty="0"/>
              <a:t>The volume of </a:t>
            </a:r>
            <a:r>
              <a:rPr lang="en-US" dirty="0">
                <a:solidFill>
                  <a:srgbClr val="FF0000"/>
                </a:solidFill>
              </a:rPr>
              <a:t>closed</a:t>
            </a:r>
            <a:r>
              <a:rPr lang="en-US" dirty="0"/>
              <a:t> rectangular box is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7F2D20E-3405-4633-89D7-49D47DE144D8}"/>
                  </a:ext>
                </a:extLst>
              </p:cNvPr>
              <p:cNvSpPr txBox="1"/>
              <p:nvPr/>
            </p:nvSpPr>
            <p:spPr>
              <a:xfrm>
                <a:off x="9600835" y="5177789"/>
                <a:ext cx="7098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xyz</m:t>
                      </m:r>
                    </m:oMath>
                  </m:oMathPara>
                </a14:m>
                <a:endParaRPr lang="en-I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17F2D20E-3405-4633-89D7-49D47DE14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835" y="5177789"/>
                <a:ext cx="709889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442FEFF-0FD0-48F6-A9B3-BC2875667741}"/>
                  </a:ext>
                </a:extLst>
              </p:cNvPr>
              <p:cNvSpPr txBox="1"/>
              <p:nvPr/>
            </p:nvSpPr>
            <p:spPr>
              <a:xfrm>
                <a:off x="7876737" y="5177789"/>
                <a:ext cx="19630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d>
                        <m:dPr>
                          <m:ctrlPr>
                            <a:rPr lang="en-IN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IN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442FEFF-0FD0-48F6-A9B3-BC2875667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737" y="5177789"/>
                <a:ext cx="1963087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26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5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25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75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500"/>
                            </p:stCondLst>
                            <p:childTnLst>
                              <p:par>
                                <p:cTn id="1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25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750"/>
                            </p:stCondLst>
                            <p:childTnLst>
                              <p:par>
                                <p:cTn id="1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500"/>
                            </p:stCondLst>
                            <p:childTnLst>
                              <p:par>
                                <p:cTn id="16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1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250"/>
                            </p:stCondLst>
                            <p:childTnLst>
                              <p:par>
                                <p:cTn id="1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500"/>
                            </p:stCondLst>
                            <p:childTnLst>
                              <p:par>
                                <p:cTn id="18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500"/>
                            </p:stCondLst>
                            <p:childTnLst>
                              <p:par>
                                <p:cTn id="18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500"/>
                            </p:stCondLst>
                            <p:childTnLst>
                              <p:par>
                                <p:cTn id="1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500"/>
                            </p:stCondLst>
                            <p:childTnLst>
                              <p:par>
                                <p:cTn id="19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000"/>
                            </p:stCondLst>
                            <p:childTnLst>
                              <p:par>
                                <p:cTn id="2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0" dur="1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1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4" dur="1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1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500"/>
                            </p:stCondLst>
                            <p:childTnLst>
                              <p:par>
                                <p:cTn id="2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000"/>
                            </p:stCondLst>
                            <p:childTnLst>
                              <p:par>
                                <p:cTn id="2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1500"/>
                            </p:stCondLst>
                            <p:childTnLst>
                              <p:par>
                                <p:cTn id="2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2000"/>
                            </p:stCondLst>
                            <p:childTnLst>
                              <p:par>
                                <p:cTn id="2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500"/>
                            </p:stCondLst>
                            <p:childTnLst>
                              <p:par>
                                <p:cTn id="2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6" dur="1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500"/>
                            </p:stCondLst>
                            <p:childTnLst>
                              <p:par>
                                <p:cTn id="3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1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2000"/>
                            </p:stCondLst>
                            <p:childTnLst>
                              <p:par>
                                <p:cTn id="3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/>
      <p:bldP spid="61" grpId="0"/>
      <p:bldP spid="63" grpId="0"/>
      <p:bldP spid="63" grpId="1"/>
      <p:bldP spid="63" grpId="2"/>
      <p:bldP spid="65" grpId="0"/>
      <p:bldP spid="65" grpId="1"/>
      <p:bldP spid="65" grpId="2"/>
      <p:bldP spid="67" grpId="0"/>
      <p:bldP spid="67" grpId="1"/>
      <p:bldP spid="67" grpId="2"/>
      <p:bldP spid="69" grpId="0"/>
      <p:bldP spid="69" grpId="1"/>
      <p:bldP spid="69" grpId="2"/>
      <p:bldP spid="71" grpId="0"/>
      <p:bldP spid="71" grpId="1"/>
      <p:bldP spid="71" grpId="2"/>
      <p:bldP spid="73" grpId="0"/>
      <p:bldP spid="73" grpId="1"/>
      <p:bldP spid="73" grpId="2"/>
      <p:bldP spid="73" grpId="3"/>
      <p:bldP spid="56" grpId="0" animBg="1"/>
      <p:bldP spid="13" grpId="0" animBg="1"/>
      <p:bldP spid="76" grpId="0" animBg="1"/>
      <p:bldP spid="76" grpId="1" animBg="1"/>
      <p:bldP spid="76" grpId="2" animBg="1"/>
      <p:bldP spid="59" grpId="0"/>
      <p:bldP spid="74" grpId="0" animBg="1"/>
      <p:bldP spid="74" grpId="1" animBg="1"/>
      <p:bldP spid="74" grpId="2" animBg="1"/>
      <p:bldP spid="58" grpId="0"/>
      <p:bldP spid="60" grpId="0"/>
      <p:bldP spid="62" grpId="0"/>
      <p:bldP spid="64" grpId="0"/>
      <p:bldP spid="66" grpId="0"/>
      <p:bldP spid="68" grpId="0"/>
      <p:bldP spid="70" grpId="0"/>
      <p:bldP spid="20" grpId="0"/>
      <p:bldP spid="25" grpId="0"/>
      <p:bldP spid="26" grpId="0"/>
      <p:bldP spid="27" grpId="0"/>
      <p:bldP spid="28" grpId="0"/>
      <p:bldP spid="29" grpId="0"/>
      <p:bldP spid="32" grpId="0"/>
      <p:bldP spid="94" grpId="0" animBg="1"/>
      <p:bldP spid="95" grpId="0"/>
      <p:bldP spid="96" grpId="0"/>
      <p:bldP spid="97" grpId="0"/>
      <p:bldP spid="102" grpId="0" animBg="1"/>
      <p:bldP spid="103" grpId="0"/>
      <p:bldP spid="104" grpId="0"/>
      <p:bldP spid="10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 to Find Local Extreme Values of Function f(x, y)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A732CA-BA0B-41B6-AA2E-2A62DC053BFB}"/>
                  </a:ext>
                </a:extLst>
              </p:cNvPr>
              <p:cNvSpPr txBox="1"/>
              <p:nvPr/>
            </p:nvSpPr>
            <p:spPr>
              <a:xfrm>
                <a:off x="1412238" y="912171"/>
                <a:ext cx="1885144" cy="985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IN" sz="2800" b="0" i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m:rPr>
                          <m:nor/>
                        </m:rPr>
                        <a:rPr lang="en-US" sz="2800" dirty="0">
                          <a:solidFill>
                            <a:srgbClr val="212121"/>
                          </a:solidFill>
                        </a:rPr>
                        <m:t>.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A732CA-BA0B-41B6-AA2E-2A62DC053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238" y="912171"/>
                <a:ext cx="1885144" cy="9855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43A2DE-E6D7-4773-AB83-570235E468BC}"/>
                  </a:ext>
                </a:extLst>
              </p:cNvPr>
              <p:cNvSpPr txBox="1"/>
              <p:nvPr/>
            </p:nvSpPr>
            <p:spPr>
              <a:xfrm>
                <a:off x="4333238" y="2308619"/>
                <a:ext cx="73634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latin typeface="+mj-lt"/>
                  </a:rPr>
                  <a:t>to find the stationary</a:t>
                </a:r>
                <a:r>
                  <a:rPr lang="en-US" sz="2800" b="0" i="0" dirty="0">
                    <a:latin typeface="+mj-lt"/>
                  </a:rPr>
                  <a:t> </a:t>
                </a:r>
                <a:r>
                  <a:rPr lang="en-IN" sz="2800" b="0" i="0" dirty="0">
                    <a:latin typeface="+mj-lt"/>
                  </a:rPr>
                  <a:t>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IN" sz="2800" b="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IN" sz="2800" b="0" i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IN" sz="2800" b="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IN" sz="2800" b="0" i="0">
                        <a:latin typeface="Cambria Math" panose="02040503050406030204" pitchFamily="18" charset="0"/>
                      </a:rPr>
                      <m:t>,…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43A2DE-E6D7-4773-AB83-570235E46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238" y="2308619"/>
                <a:ext cx="7363462" cy="523220"/>
              </a:xfrm>
              <a:prstGeom prst="rect">
                <a:avLst/>
              </a:prstGeom>
              <a:blipFill>
                <a:blip r:embed="rId3"/>
                <a:stretch>
                  <a:fillRect l="-1738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09EB2D-092C-451B-ACFC-4FC7DF2CA8CE}"/>
                  </a:ext>
                </a:extLst>
              </p:cNvPr>
              <p:cNvSpPr txBox="1"/>
              <p:nvPr/>
            </p:nvSpPr>
            <p:spPr>
              <a:xfrm>
                <a:off x="1412238" y="3454021"/>
                <a:ext cx="5551980" cy="1030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IN" sz="28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IN" sz="28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IN" sz="2800" b="0" i="0"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IN" sz="28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IN" sz="28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IN" sz="28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m:rPr>
                          <m:nor/>
                        </m:rPr>
                        <a:rPr lang="en-US" sz="2800" dirty="0">
                          <a:solidFill>
                            <a:srgbClr val="212121"/>
                          </a:solidFill>
                        </a:rPr>
                        <m:t>.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609EB2D-092C-451B-ACFC-4FC7DF2CA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238" y="3454021"/>
                <a:ext cx="5551980" cy="10309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2A8371-C0F4-4C88-BF31-263A6CE22B01}"/>
                  </a:ext>
                </a:extLst>
              </p:cNvPr>
              <p:cNvSpPr txBox="1"/>
              <p:nvPr/>
            </p:nvSpPr>
            <p:spPr>
              <a:xfrm>
                <a:off x="1412239" y="4763758"/>
                <a:ext cx="9246526" cy="1178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IN" sz="2800" b="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num>
                                <m:den>
                                  <m: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b="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28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en-IN" sz="2800" b="0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IN" sz="2800" b="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num>
                                <m:den>
                                  <m: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28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IN" sz="2800" b="0" i="0"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b="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IN" sz="2800" b="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num>
                                <m:den>
                                  <m: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IN" sz="2800" b="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IN" sz="28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a:rPr lang="en-IN" sz="28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m:rPr>
                          <m:nor/>
                        </m:rPr>
                        <a:rPr lang="en-US" sz="2800" dirty="0">
                          <a:solidFill>
                            <a:srgbClr val="212121"/>
                          </a:solidFill>
                        </a:rPr>
                        <m:t>.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2A8371-C0F4-4C88-BF31-263A6CE22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239" y="4763758"/>
                <a:ext cx="9246526" cy="11786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90C1BF-2F62-4681-90C6-BC1E04E5366C}"/>
                  </a:ext>
                </a:extLst>
              </p:cNvPr>
              <p:cNvSpPr txBox="1"/>
              <p:nvPr/>
            </p:nvSpPr>
            <p:spPr>
              <a:xfrm>
                <a:off x="-2" y="1118159"/>
                <a:ext cx="7315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90C1BF-2F62-4681-90C6-BC1E04E53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1118159"/>
                <a:ext cx="73152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ED0837-EADC-43FE-B691-4FA7B100108D}"/>
                  </a:ext>
                </a:extLst>
              </p:cNvPr>
              <p:cNvSpPr txBox="1"/>
              <p:nvPr/>
            </p:nvSpPr>
            <p:spPr>
              <a:xfrm>
                <a:off x="-2" y="2295919"/>
                <a:ext cx="7315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ED0837-EADC-43FE-B691-4FA7B1001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2295919"/>
                <a:ext cx="73152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42D9DC-F639-4E30-819A-B58C29D4E4D5}"/>
                  </a:ext>
                </a:extLst>
              </p:cNvPr>
              <p:cNvSpPr txBox="1"/>
              <p:nvPr/>
            </p:nvSpPr>
            <p:spPr>
              <a:xfrm>
                <a:off x="-1" y="3668356"/>
                <a:ext cx="7315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42D9DC-F639-4E30-819A-B58C29D4E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668356"/>
                <a:ext cx="73152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699DA1-FA5F-485A-8CE0-11CACAAF4C31}"/>
                  </a:ext>
                </a:extLst>
              </p:cNvPr>
              <p:cNvSpPr txBox="1"/>
              <p:nvPr/>
            </p:nvSpPr>
            <p:spPr>
              <a:xfrm>
                <a:off x="0" y="4997514"/>
                <a:ext cx="7315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699DA1-FA5F-485A-8CE0-11CACAAF4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97514"/>
                <a:ext cx="73152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662114D-DADC-4831-BDE7-C88285477636}"/>
              </a:ext>
            </a:extLst>
          </p:cNvPr>
          <p:cNvSpPr txBox="1"/>
          <p:nvPr/>
        </p:nvSpPr>
        <p:spPr>
          <a:xfrm>
            <a:off x="701038" y="1157976"/>
            <a:ext cx="9559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Find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F970DC-FDDE-4A2F-B073-BFB58B64CCB3}"/>
              </a:ext>
            </a:extLst>
          </p:cNvPr>
          <p:cNvSpPr txBox="1"/>
          <p:nvPr/>
        </p:nvSpPr>
        <p:spPr>
          <a:xfrm>
            <a:off x="706013" y="3714944"/>
            <a:ext cx="9559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Find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11CB6D-D8A8-4517-8671-8B517CE5CE0B}"/>
              </a:ext>
            </a:extLst>
          </p:cNvPr>
          <p:cNvSpPr txBox="1"/>
          <p:nvPr/>
        </p:nvSpPr>
        <p:spPr>
          <a:xfrm>
            <a:off x="701037" y="5040793"/>
            <a:ext cx="9559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Find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386F73-9EF0-4228-9E3C-4391E6EA5D19}"/>
                  </a:ext>
                </a:extLst>
              </p:cNvPr>
              <p:cNvSpPr txBox="1"/>
              <p:nvPr/>
            </p:nvSpPr>
            <p:spPr>
              <a:xfrm>
                <a:off x="1663699" y="2088613"/>
                <a:ext cx="2844801" cy="985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  <m: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  <m: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f>
                        <m:f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  <m: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  <m: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386F73-9EF0-4228-9E3C-4391E6EA5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699" y="2088613"/>
                <a:ext cx="2844801" cy="9855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DC5FA2F5-C20B-48D3-A0F1-E0331569082C}"/>
              </a:ext>
            </a:extLst>
          </p:cNvPr>
          <p:cNvSpPr txBox="1"/>
          <p:nvPr/>
        </p:nvSpPr>
        <p:spPr>
          <a:xfrm>
            <a:off x="701037" y="2320756"/>
            <a:ext cx="9559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Solve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576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3" grpId="0"/>
      <p:bldP spid="36" grpId="0"/>
      <p:bldP spid="16" grpId="0"/>
      <p:bldP spid="4" grpId="0"/>
      <p:bldP spid="5" grpId="0"/>
      <p:bldP spid="6" grpId="0"/>
      <p:bldP spid="17" grpId="0"/>
      <p:bldP spid="18" grpId="0"/>
      <p:bldP spid="19" grpId="0"/>
      <p:bldP spid="20" grpId="0"/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Lagrange’s Multiplier Method</a:t>
            </a:r>
            <a:endParaRPr lang="en-IN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3B4B1C-4A94-45EA-9ECF-4B2AC333EBE0}"/>
              </a:ext>
            </a:extLst>
          </p:cNvPr>
          <p:cNvSpPr txBox="1">
            <a:spLocks/>
          </p:cNvSpPr>
          <p:nvPr/>
        </p:nvSpPr>
        <p:spPr>
          <a:xfrm>
            <a:off x="131180" y="988862"/>
            <a:ext cx="1913520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11: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FA8997F-AA12-4303-AB7D-75D4A82EC6DC}"/>
                  </a:ext>
                </a:extLst>
              </p:cNvPr>
              <p:cNvSpPr/>
              <p:nvPr/>
            </p:nvSpPr>
            <p:spPr>
              <a:xfrm>
                <a:off x="2038873" y="955791"/>
                <a:ext cx="1039327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A </a:t>
                </a:r>
                <a:r>
                  <a:rPr lang="en-US" sz="2800" b="0" i="0" dirty="0">
                    <a:solidFill>
                      <a:srgbClr val="FF0000"/>
                    </a:solidFill>
                    <a:latin typeface="+mj-lt"/>
                    <a:ea typeface="Cambria Math" panose="02040503050406030204" pitchFamily="18" charset="0"/>
                  </a:rPr>
                  <a:t>rectangular box open</a:t>
                </a:r>
                <a:r>
                  <a:rPr lang="en-US" sz="2800" b="0" i="0" dirty="0">
                    <a:solidFill>
                      <a:srgbClr val="7030A0"/>
                    </a:solidFill>
                    <a:latin typeface="+mj-lt"/>
                    <a:ea typeface="Cambria Math" panose="02040503050406030204" pitchFamily="18" charset="0"/>
                  </a:rPr>
                  <a:t> </a:t>
                </a:r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at the top is to have a given </a:t>
                </a:r>
                <a:r>
                  <a:rPr lang="en-US" sz="2800" b="0" i="0" dirty="0">
                    <a:solidFill>
                      <a:srgbClr val="FF0000"/>
                    </a:solidFill>
                    <a:latin typeface="+mj-lt"/>
                    <a:ea typeface="Cambria Math" panose="02040503050406030204" pitchFamily="18" charset="0"/>
                  </a:rPr>
                  <a:t>capacity</a:t>
                </a:r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sSup>
                      <m:sSupPr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nor/>
                      </m:rPr>
                      <a:rPr lang="en-US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r>
                  <a:rPr lang="en-US" sz="2800" b="0" i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FA8997F-AA12-4303-AB7D-75D4A82EC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873" y="955791"/>
                <a:ext cx="10393272" cy="523220"/>
              </a:xfrm>
              <a:prstGeom prst="rect">
                <a:avLst/>
              </a:prstGeom>
              <a:blipFill>
                <a:blip r:embed="rId2"/>
                <a:stretch>
                  <a:fillRect l="-1173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8542C500-85AD-4579-9066-4B039DF5F0DD}"/>
              </a:ext>
            </a:extLst>
          </p:cNvPr>
          <p:cNvSpPr/>
          <p:nvPr/>
        </p:nvSpPr>
        <p:spPr>
          <a:xfrm>
            <a:off x="2038872" y="1491051"/>
            <a:ext cx="95308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Find the </a:t>
            </a:r>
            <a:r>
              <a:rPr lang="en-US" sz="2800" b="0" i="0" dirty="0">
                <a:solidFill>
                  <a:srgbClr val="0070C0"/>
                </a:solidFill>
                <a:latin typeface="+mj-lt"/>
                <a:ea typeface="Cambria Math" panose="02040503050406030204" pitchFamily="18" charset="0"/>
              </a:rPr>
              <a:t>dimension of the box </a:t>
            </a:r>
            <a:r>
              <a:rPr lang="en-US" sz="2800" b="0" i="0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requiring </a:t>
            </a:r>
            <a:r>
              <a:rPr lang="en-US" sz="2800" b="0" i="0" dirty="0">
                <a:solidFill>
                  <a:srgbClr val="00B0F0"/>
                </a:solidFill>
                <a:latin typeface="+mj-lt"/>
                <a:ea typeface="Cambria Math" panose="02040503050406030204" pitchFamily="18" charset="0"/>
              </a:rPr>
              <a:t>least material </a:t>
            </a:r>
            <a:r>
              <a:rPr lang="en-US" sz="2800" b="0" i="0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for it</a:t>
            </a:r>
            <a:r>
              <a:rPr lang="en-US" sz="2800" dirty="0">
                <a:latin typeface="+mj-lt"/>
                <a:ea typeface="Cambria Math" panose="02040503050406030204" pitchFamily="18" charset="0"/>
              </a:rPr>
              <a:t>’s</a:t>
            </a:r>
            <a:endParaRPr lang="en-US" sz="2800" b="0" i="0" dirty="0">
              <a:solidFill>
                <a:schemeClr val="tx1"/>
              </a:solidFill>
              <a:latin typeface="+mj-lt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CFCD2-75F9-4386-86A3-FAACC60A09F2}"/>
                  </a:ext>
                </a:extLst>
              </p:cNvPr>
              <p:cNvSpPr txBox="1"/>
              <p:nvPr/>
            </p:nvSpPr>
            <p:spPr>
              <a:xfrm>
                <a:off x="2038872" y="2014271"/>
                <a:ext cx="24407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lt"/>
                    <a:ea typeface="Cambria Math" panose="02040503050406030204" pitchFamily="18" charset="0"/>
                    <a:cs typeface="+mn-cs"/>
                  </a:rPr>
                  <a:t>construction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CFCD2-75F9-4386-86A3-FAACC60A0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872" y="2014271"/>
                <a:ext cx="2440764" cy="523220"/>
              </a:xfrm>
              <a:prstGeom prst="rect">
                <a:avLst/>
              </a:prstGeom>
              <a:blipFill>
                <a:blip r:embed="rId3"/>
                <a:stretch>
                  <a:fillRect l="-4988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0D83C2-F00E-4303-80AA-53B2E0FFC57A}"/>
              </a:ext>
            </a:extLst>
          </p:cNvPr>
          <p:cNvSpPr txBox="1">
            <a:spLocks/>
          </p:cNvSpPr>
          <p:nvPr/>
        </p:nvSpPr>
        <p:spPr>
          <a:xfrm>
            <a:off x="131180" y="2551226"/>
            <a:ext cx="1421890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ACCE12A-A992-4F65-B2F7-E99AC6D01226}"/>
                  </a:ext>
                </a:extLst>
              </p:cNvPr>
              <p:cNvSpPr/>
              <p:nvPr/>
            </p:nvSpPr>
            <p:spPr>
              <a:xfrm>
                <a:off x="2052481" y="2537491"/>
                <a:ext cx="789310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latin typeface="+mj-lt"/>
                    <a:ea typeface="Cambria Math" panose="02040503050406030204" pitchFamily="18" charset="0"/>
                  </a:rPr>
                  <a:t>We have a open rectangular box with capacity </a:t>
                </a:r>
                <a14:m>
                  <m:oMath xmlns:m="http://schemas.openxmlformats.org/officeDocument/2006/math">
                    <m:r>
                      <a:rPr lang="en-IN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64</m:t>
                    </m:r>
                    <m:sSup>
                      <m:sSupPr>
                        <m:ctrlP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cm</m:t>
                        </m:r>
                      </m:e>
                      <m:sup>
                        <m:r>
                          <a:rPr lang="en-IN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nor/>
                      </m:rPr>
                      <a:rPr lang="en-US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ACCE12A-A992-4F65-B2F7-E99AC6D01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481" y="2537491"/>
                <a:ext cx="7893104" cy="523220"/>
              </a:xfrm>
              <a:prstGeom prst="rect">
                <a:avLst/>
              </a:prstGeom>
              <a:blipFill>
                <a:blip r:embed="rId4"/>
                <a:stretch>
                  <a:fillRect l="-1623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909357-01BC-43CC-8159-6C5611F5505B}"/>
                  </a:ext>
                </a:extLst>
              </p:cNvPr>
              <p:cNvSpPr txBox="1"/>
              <p:nvPr/>
            </p:nvSpPr>
            <p:spPr>
              <a:xfrm>
                <a:off x="2052480" y="3058402"/>
                <a:ext cx="17232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b="0" dirty="0">
                    <a:solidFill>
                      <a:srgbClr val="212121"/>
                    </a:solidFill>
                    <a:latin typeface="+mj-lt"/>
                    <a:ea typeface="Cambria Math" panose="02040503050406030204" pitchFamily="18" charset="0"/>
                  </a:rPr>
                  <a:t> volume</a:t>
                </a:r>
                <a:endParaRPr lang="en-IN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909357-01BC-43CC-8159-6C5611F55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480" y="3058402"/>
                <a:ext cx="1723213" cy="523220"/>
              </a:xfrm>
              <a:prstGeom prst="rect">
                <a:avLst/>
              </a:prstGeom>
              <a:blipFill>
                <a:blip r:embed="rId5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79F1AE-C8E5-4B9E-B678-C4E6044F3336}"/>
                  </a:ext>
                </a:extLst>
              </p:cNvPr>
              <p:cNvSpPr txBox="1"/>
              <p:nvPr/>
            </p:nvSpPr>
            <p:spPr>
              <a:xfrm>
                <a:off x="3519995" y="3051230"/>
                <a:ext cx="19719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xyz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=64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79F1AE-C8E5-4B9E-B678-C4E6044F33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995" y="3051230"/>
                <a:ext cx="19719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C9C1B345-2192-4D5F-85C1-14987CBE152E}"/>
              </a:ext>
            </a:extLst>
          </p:cNvPr>
          <p:cNvSpPr/>
          <p:nvPr/>
        </p:nvSpPr>
        <p:spPr>
          <a:xfrm>
            <a:off x="131180" y="3690616"/>
            <a:ext cx="455034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25480E-61EA-4AFA-A43E-8BF73F5F8C48}"/>
              </a:ext>
            </a:extLst>
          </p:cNvPr>
          <p:cNvSpPr txBox="1"/>
          <p:nvPr/>
        </p:nvSpPr>
        <p:spPr>
          <a:xfrm>
            <a:off x="560836" y="3578144"/>
            <a:ext cx="5159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The area of </a:t>
            </a:r>
            <a:r>
              <a:rPr lang="en-US" dirty="0">
                <a:solidFill>
                  <a:srgbClr val="FF0000"/>
                </a:solidFill>
              </a:rPr>
              <a:t>open</a:t>
            </a:r>
            <a:r>
              <a:rPr lang="en-US" dirty="0">
                <a:solidFill>
                  <a:schemeClr val="tx1"/>
                </a:solidFill>
              </a:rPr>
              <a:t> rectangular box is </a:t>
            </a:r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55AB6C-2510-49E2-8920-8DBABF391770}"/>
              </a:ext>
            </a:extLst>
          </p:cNvPr>
          <p:cNvGrpSpPr/>
          <p:nvPr/>
        </p:nvGrpSpPr>
        <p:grpSpPr>
          <a:xfrm>
            <a:off x="5625549" y="3566354"/>
            <a:ext cx="3152009" cy="561952"/>
            <a:chOff x="5669093" y="3522810"/>
            <a:chExt cx="3152009" cy="5619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684823E-F8CA-4BB0-978F-D7899BF45EEF}"/>
                    </a:ext>
                  </a:extLst>
                </p:cNvPr>
                <p:cNvSpPr txBox="1"/>
                <p:nvPr/>
              </p:nvSpPr>
              <p:spPr>
                <a:xfrm>
                  <a:off x="6364486" y="3522810"/>
                  <a:ext cx="70988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2800" b="0" i="0" u="none" strike="noStrike" cap="none" spc="0" normalizeH="0" baseline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+mj-lt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I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xy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684823E-F8CA-4BB0-978F-D7899BF45E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4486" y="3522810"/>
                  <a:ext cx="70988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7C54051-C324-4854-A6D8-206131C9799A}"/>
                    </a:ext>
                  </a:extLst>
                </p:cNvPr>
                <p:cNvSpPr txBox="1"/>
                <p:nvPr/>
              </p:nvSpPr>
              <p:spPr>
                <a:xfrm>
                  <a:off x="7236166" y="3533684"/>
                  <a:ext cx="70988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2800" b="0" i="0" u="none" strike="noStrike" cap="none" spc="0" normalizeH="0" baseline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+mj-lt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I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yz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7C54051-C324-4854-A6D8-206131C97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36166" y="3533684"/>
                  <a:ext cx="709889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14501C5-5F44-4880-999E-C9BF7674FD54}"/>
                    </a:ext>
                  </a:extLst>
                </p:cNvPr>
                <p:cNvSpPr txBox="1"/>
                <p:nvPr/>
              </p:nvSpPr>
              <p:spPr>
                <a:xfrm>
                  <a:off x="8111213" y="3522810"/>
                  <a:ext cx="70988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2800" b="0" i="0" u="none" strike="noStrike" cap="none" spc="0" normalizeH="0" baseline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+mj-lt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I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zx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14501C5-5F44-4880-999E-C9BF7674FD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1213" y="3522810"/>
                  <a:ext cx="709889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5699D2F-8976-4B54-97EE-0CEF41AA5E52}"/>
                    </a:ext>
                  </a:extLst>
                </p:cNvPr>
                <p:cNvSpPr txBox="1"/>
                <p:nvPr/>
              </p:nvSpPr>
              <p:spPr>
                <a:xfrm>
                  <a:off x="6927528" y="3561542"/>
                  <a:ext cx="44146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2800" b="0" i="0" u="none" strike="noStrike" cap="none" spc="0" normalizeH="0" baseline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+mj-lt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I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5699D2F-8976-4B54-97EE-0CEF41AA5E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7528" y="3561542"/>
                  <a:ext cx="441463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5E0B3EA-A9A2-46EC-883F-C70DDE965DA6}"/>
                    </a:ext>
                  </a:extLst>
                </p:cNvPr>
                <p:cNvSpPr txBox="1"/>
                <p:nvPr/>
              </p:nvSpPr>
              <p:spPr>
                <a:xfrm>
                  <a:off x="7825090" y="3548714"/>
                  <a:ext cx="39518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2800" b="0" i="0" u="none" strike="noStrike" cap="none" spc="0" normalizeH="0" baseline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+mj-lt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I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5E0B3EA-A9A2-46EC-883F-C70DDE965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5090" y="3548714"/>
                  <a:ext cx="395189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D269633-6C5A-4E6A-91B3-FAFAE374984B}"/>
                    </a:ext>
                  </a:extLst>
                </p:cNvPr>
                <p:cNvSpPr txBox="1"/>
                <p:nvPr/>
              </p:nvSpPr>
              <p:spPr>
                <a:xfrm>
                  <a:off x="5669093" y="3535680"/>
                  <a:ext cx="87845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R="0" lvl="0" indent="0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2800" b="0" i="0" u="none" strike="noStrike" cap="none" spc="0" normalizeH="0" baseline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+mj-lt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D269633-6C5A-4E6A-91B3-FAFAE3749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9093" y="3535680"/>
                  <a:ext cx="878454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919D16-F699-4F8D-9E4F-A2339B9CC4E6}"/>
                  </a:ext>
                </a:extLst>
              </p:cNvPr>
              <p:cNvSpPr txBox="1"/>
              <p:nvPr/>
            </p:nvSpPr>
            <p:spPr>
              <a:xfrm>
                <a:off x="131181" y="4197234"/>
                <a:ext cx="450547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xy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yz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zx</m:t>
                      </m:r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0919D16-F699-4F8D-9E4F-A2339B9CC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1" y="4197234"/>
                <a:ext cx="450547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37DBDA-70F5-4D63-A80D-287FD03D1A6B}"/>
                  </a:ext>
                </a:extLst>
              </p:cNvPr>
              <p:cNvSpPr txBox="1"/>
              <p:nvPr/>
            </p:nvSpPr>
            <p:spPr>
              <a:xfrm>
                <a:off x="4611585" y="4197234"/>
                <a:ext cx="43854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&amp; 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xyz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−64=0</m:t>
                      </m:r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37DBDA-70F5-4D63-A80D-287FD03D1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585" y="4197234"/>
                <a:ext cx="438540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15A8EBB2-69A3-4BCB-A4FD-FB55C8731DB3}"/>
              </a:ext>
            </a:extLst>
          </p:cNvPr>
          <p:cNvSpPr txBox="1"/>
          <p:nvPr/>
        </p:nvSpPr>
        <p:spPr>
          <a:xfrm>
            <a:off x="540781" y="4729651"/>
            <a:ext cx="40708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IN" sz="2800" b="0" i="0" dirty="0">
                <a:latin typeface="+mj-lt"/>
              </a:rPr>
              <a:t>Con</a:t>
            </a:r>
            <a:r>
              <a:rPr lang="en-US" sz="2800" b="0" i="0" dirty="0">
                <a:latin typeface="+mj-lt"/>
              </a:rPr>
              <a:t>struct</a:t>
            </a:r>
            <a:r>
              <a:rPr lang="en-IN" sz="2800" b="0" i="0" dirty="0">
                <a:latin typeface="+mj-lt"/>
              </a:rPr>
              <a:t> </a:t>
            </a:r>
            <a:r>
              <a:rPr lang="en-US" sz="2800" b="0" i="0" dirty="0">
                <a:latin typeface="+mj-lt"/>
              </a:rPr>
              <a:t>the new function</a:t>
            </a:r>
            <a:endParaRPr lang="en-US" sz="2800" b="0" i="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BBE03B-11CD-4507-8789-F095CEB88B57}"/>
                  </a:ext>
                </a:extLst>
              </p:cNvPr>
              <p:cNvSpPr txBox="1"/>
              <p:nvPr/>
            </p:nvSpPr>
            <p:spPr>
              <a:xfrm>
                <a:off x="125143" y="5894975"/>
                <a:ext cx="74209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                          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BBE03B-11CD-4507-8789-F095CEB88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43" y="5894975"/>
                <a:ext cx="742096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3FEFBD8B-1F27-4F24-ADA5-3987013CB97D}"/>
              </a:ext>
            </a:extLst>
          </p:cNvPr>
          <p:cNvSpPr/>
          <p:nvPr/>
        </p:nvSpPr>
        <p:spPr>
          <a:xfrm>
            <a:off x="125144" y="4872810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CECA5A-7AAD-4657-8C3B-3F3B458A07BC}"/>
                  </a:ext>
                </a:extLst>
              </p:cNvPr>
              <p:cNvSpPr txBox="1"/>
              <p:nvPr/>
            </p:nvSpPr>
            <p:spPr>
              <a:xfrm>
                <a:off x="562110" y="5275173"/>
                <a:ext cx="698399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i="0" dirty="0">
                    <a:solidFill>
                      <a:srgbClr val="212121"/>
                    </a:solidFill>
                    <a:latin typeface="+mj-lt"/>
                  </a:rPr>
                  <a:t>as</a:t>
                </a:r>
                <a:r>
                  <a:rPr lang="en-US" sz="2800" b="0" i="0" dirty="0">
                    <a:solidFill>
                      <a:srgbClr val="21212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x</m:t>
                        </m:r>
                        <m:r>
                          <a:rPr kumimoji="0" lang="en-I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y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z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y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z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λ</m:t>
                    </m:r>
                  </m:oMath>
                </a14:m>
                <a:r>
                  <a:rPr kumimoji="0" lang="el-GR" sz="2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ϕ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y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z</m:t>
                        </m:r>
                      </m:e>
                    </m:d>
                    <m:r>
                      <m:rPr>
                        <m:nor/>
                      </m:rPr>
                      <a:rPr lang="en-US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CECA5A-7AAD-4657-8C3B-3F3B458A0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10" y="5275173"/>
                <a:ext cx="6983999" cy="523220"/>
              </a:xfrm>
              <a:prstGeom prst="rect">
                <a:avLst/>
              </a:prstGeom>
              <a:blipFill>
                <a:blip r:embed="rId16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CFFE69A-2379-4FA2-971F-EB51B1EB868E}"/>
                  </a:ext>
                </a:extLst>
              </p:cNvPr>
              <p:cNvSpPr txBox="1"/>
              <p:nvPr/>
            </p:nvSpPr>
            <p:spPr>
              <a:xfrm>
                <a:off x="2163170" y="4198817"/>
                <a:ext cx="24945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xy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yz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zx</m:t>
                      </m:r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CFFE69A-2379-4FA2-971F-EB51B1EB8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170" y="4198817"/>
                <a:ext cx="2494505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0E8525-E149-4F14-A0B5-0711D9600C57}"/>
                  </a:ext>
                </a:extLst>
              </p:cNvPr>
              <p:cNvSpPr txBox="1"/>
              <p:nvPr/>
            </p:nvSpPr>
            <p:spPr>
              <a:xfrm>
                <a:off x="6721194" y="4201328"/>
                <a:ext cx="15453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xyz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−64</m:t>
                      </m:r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0E8525-E149-4F14-A0B5-0711D9600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194" y="4201328"/>
                <a:ext cx="154539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023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01927 0.24676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" y="1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0.09687 0.24561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4" y="1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3" grpId="0"/>
      <p:bldP spid="7" grpId="0"/>
      <p:bldP spid="8" grpId="0" animBg="1"/>
      <p:bldP spid="9" grpId="0"/>
      <p:bldP spid="10" grpId="0"/>
      <p:bldP spid="12" grpId="0"/>
      <p:bldP spid="15" grpId="0" animBg="1"/>
      <p:bldP spid="16" grpId="0"/>
      <p:bldP spid="23" grpId="0"/>
      <p:bldP spid="24" grpId="0"/>
      <p:bldP spid="25" grpId="0"/>
      <p:bldP spid="26" grpId="0"/>
      <p:bldP spid="27" grpId="0" animBg="1"/>
      <p:bldP spid="28" grpId="0"/>
      <p:bldP spid="30" grpId="0"/>
      <p:bldP spid="30" grpId="1"/>
      <p:bldP spid="32" grpId="0"/>
      <p:bldP spid="32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Lagrange’s Multiplier Method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44E820-0C67-49E0-9626-54999715675E}"/>
              </a:ext>
            </a:extLst>
          </p:cNvPr>
          <p:cNvSpPr txBox="1">
            <a:spLocks/>
          </p:cNvSpPr>
          <p:nvPr/>
        </p:nvSpPr>
        <p:spPr>
          <a:xfrm>
            <a:off x="196513" y="871017"/>
            <a:ext cx="2744395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570B0-E20C-4C12-861B-5BB713145B0E}"/>
                  </a:ext>
                </a:extLst>
              </p:cNvPr>
              <p:cNvSpPr txBox="1"/>
              <p:nvPr/>
            </p:nvSpPr>
            <p:spPr>
              <a:xfrm>
                <a:off x="2944539" y="819362"/>
                <a:ext cx="67328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xy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yz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zx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xyz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−64</m:t>
                          </m:r>
                        </m:e>
                      </m:d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7570B0-E20C-4C12-861B-5BB713145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539" y="819362"/>
                <a:ext cx="673285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9EB10581-92BD-4ED7-9123-624B44E60A9B}"/>
              </a:ext>
            </a:extLst>
          </p:cNvPr>
          <p:cNvSpPr/>
          <p:nvPr/>
        </p:nvSpPr>
        <p:spPr>
          <a:xfrm>
            <a:off x="294191" y="1722405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A98E50-6445-49A9-A963-9D50BB928173}"/>
                  </a:ext>
                </a:extLst>
              </p:cNvPr>
              <p:cNvSpPr txBox="1"/>
              <p:nvPr/>
            </p:nvSpPr>
            <p:spPr>
              <a:xfrm>
                <a:off x="4182525" y="1363656"/>
                <a:ext cx="6578336" cy="985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IN" sz="2800" b="0" i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IN" sz="280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IN" sz="2800" b="0" i="0"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IN" sz="28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IN" sz="28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b="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6A98E50-6445-49A9-A963-9D50BB928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525" y="1363656"/>
                <a:ext cx="6578336" cy="9855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1D2052B0-E434-4A1F-8BA6-AF7B8C55A023}"/>
              </a:ext>
            </a:extLst>
          </p:cNvPr>
          <p:cNvSpPr txBox="1"/>
          <p:nvPr/>
        </p:nvSpPr>
        <p:spPr>
          <a:xfrm>
            <a:off x="704213" y="2092030"/>
            <a:ext cx="28791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rPr>
              <a:t>stationary points.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62CD8C-BE04-4474-8D39-B796767B5649}"/>
              </a:ext>
            </a:extLst>
          </p:cNvPr>
          <p:cNvSpPr txBox="1"/>
          <p:nvPr/>
        </p:nvSpPr>
        <p:spPr>
          <a:xfrm>
            <a:off x="709828" y="1582802"/>
            <a:ext cx="37645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Solve the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four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equations 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BD0A01-5602-48CC-907E-0DAAF8DCE424}"/>
              </a:ext>
            </a:extLst>
          </p:cNvPr>
          <p:cNvSpPr txBox="1"/>
          <p:nvPr/>
        </p:nvSpPr>
        <p:spPr>
          <a:xfrm>
            <a:off x="10487056" y="1592768"/>
            <a:ext cx="16779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 find the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0B071A8-BFC7-441D-A076-708D85F8C0D6}"/>
                  </a:ext>
                </a:extLst>
              </p:cNvPr>
              <p:cNvSpPr txBox="1"/>
              <p:nvPr/>
            </p:nvSpPr>
            <p:spPr>
              <a:xfrm>
                <a:off x="630093" y="2630352"/>
                <a:ext cx="1142346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0B071A8-BFC7-441D-A076-708D85F8C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93" y="2630352"/>
                <a:ext cx="1142346" cy="9115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5FFD000-A711-4563-9568-CBAD56FEC806}"/>
                  </a:ext>
                </a:extLst>
              </p:cNvPr>
              <p:cNvSpPr txBox="1"/>
              <p:nvPr/>
            </p:nvSpPr>
            <p:spPr>
              <a:xfrm>
                <a:off x="1603058" y="2838856"/>
                <a:ext cx="30600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yz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5FFD000-A711-4563-9568-CBAD56FEC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058" y="2838856"/>
                <a:ext cx="306005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35B261-7046-4989-8111-8A9358DA4622}"/>
                  </a:ext>
                </a:extLst>
              </p:cNvPr>
              <p:cNvSpPr txBox="1"/>
              <p:nvPr/>
            </p:nvSpPr>
            <p:spPr>
              <a:xfrm>
                <a:off x="196512" y="3598896"/>
                <a:ext cx="3178059" cy="1002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</m:d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yz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35B261-7046-4989-8111-8A9358DA4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12" y="3598896"/>
                <a:ext cx="3178059" cy="10025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4069ED6-1698-4D02-8BC5-2E91EFB770C7}"/>
                  </a:ext>
                </a:extLst>
              </p:cNvPr>
              <p:cNvSpPr/>
              <p:nvPr/>
            </p:nvSpPr>
            <p:spPr>
              <a:xfrm>
                <a:off x="3181401" y="3827276"/>
                <a:ext cx="18403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4069ED6-1698-4D02-8BC5-2E91EFB770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401" y="3827276"/>
                <a:ext cx="184034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9F460F11-9C22-4155-B44D-558F48793B77}"/>
              </a:ext>
            </a:extLst>
          </p:cNvPr>
          <p:cNvSpPr/>
          <p:nvPr/>
        </p:nvSpPr>
        <p:spPr>
          <a:xfrm>
            <a:off x="630891" y="3650592"/>
            <a:ext cx="2496080" cy="94232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82B3FC2-6DA5-4D03-8623-E0FB7AB2FE73}"/>
              </a:ext>
            </a:extLst>
          </p:cNvPr>
          <p:cNvSpPr/>
          <p:nvPr/>
        </p:nvSpPr>
        <p:spPr>
          <a:xfrm>
            <a:off x="301494" y="3024648"/>
            <a:ext cx="314570" cy="216953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0A8FFE4-7556-485E-ADE5-4E141727AED6}"/>
                  </a:ext>
                </a:extLst>
              </p:cNvPr>
              <p:cNvSpPr txBox="1"/>
              <p:nvPr/>
            </p:nvSpPr>
            <p:spPr>
              <a:xfrm>
                <a:off x="630093" y="4591328"/>
                <a:ext cx="1142346" cy="985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0A8FFE4-7556-485E-ADE5-4E141727A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93" y="4591328"/>
                <a:ext cx="1142346" cy="9855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1EADA45-82F7-42F1-999E-0D9FD26B7FEF}"/>
                  </a:ext>
                </a:extLst>
              </p:cNvPr>
              <p:cNvSpPr txBox="1"/>
              <p:nvPr/>
            </p:nvSpPr>
            <p:spPr>
              <a:xfrm>
                <a:off x="1603058" y="4799832"/>
                <a:ext cx="35312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xz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1EADA45-82F7-42F1-999E-0D9FD26B7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058" y="4799832"/>
                <a:ext cx="353124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62D7970-506F-4E6B-BAB6-F125918CB908}"/>
                  </a:ext>
                </a:extLst>
              </p:cNvPr>
              <p:cNvSpPr txBox="1"/>
              <p:nvPr/>
            </p:nvSpPr>
            <p:spPr>
              <a:xfrm>
                <a:off x="196512" y="5559872"/>
                <a:ext cx="3446452" cy="925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</m:d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xz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62D7970-506F-4E6B-BAB6-F125918CB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12" y="5559872"/>
                <a:ext cx="3446452" cy="92570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FA78D93-81EB-4F42-B25C-3DBF32EEBC81}"/>
                  </a:ext>
                </a:extLst>
              </p:cNvPr>
              <p:cNvSpPr/>
              <p:nvPr/>
            </p:nvSpPr>
            <p:spPr>
              <a:xfrm>
                <a:off x="3472247" y="5825369"/>
                <a:ext cx="18403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FA78D93-81EB-4F42-B25C-3DBF32EEB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247" y="5825369"/>
                <a:ext cx="184034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8D63EC34-0CD0-4527-AB68-02B5C0012CB2}"/>
              </a:ext>
            </a:extLst>
          </p:cNvPr>
          <p:cNvSpPr/>
          <p:nvPr/>
        </p:nvSpPr>
        <p:spPr>
          <a:xfrm>
            <a:off x="630891" y="5611568"/>
            <a:ext cx="2747204" cy="950823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CDB108D4-E132-4D84-9C5C-851BD92B828C}"/>
              </a:ext>
            </a:extLst>
          </p:cNvPr>
          <p:cNvSpPr/>
          <p:nvPr/>
        </p:nvSpPr>
        <p:spPr>
          <a:xfrm>
            <a:off x="301494" y="4985624"/>
            <a:ext cx="314570" cy="216953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B1CAAA8-8B7E-49B6-8E3D-E283BDAAE644}"/>
                  </a:ext>
                </a:extLst>
              </p:cNvPr>
              <p:cNvSpPr txBox="1"/>
              <p:nvPr/>
            </p:nvSpPr>
            <p:spPr>
              <a:xfrm>
                <a:off x="6312913" y="2630352"/>
                <a:ext cx="1142346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B1CAAA8-8B7E-49B6-8E3D-E283BDAAE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913" y="2630352"/>
                <a:ext cx="1142346" cy="9115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45C6103-16BC-442A-BBCF-01FCA6B768FE}"/>
                  </a:ext>
                </a:extLst>
              </p:cNvPr>
              <p:cNvSpPr txBox="1"/>
              <p:nvPr/>
            </p:nvSpPr>
            <p:spPr>
              <a:xfrm>
                <a:off x="7285878" y="2838856"/>
                <a:ext cx="35312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xy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45C6103-16BC-442A-BBCF-01FCA6B76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5878" y="2838856"/>
                <a:ext cx="353124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281E6D3-2B06-48FA-A06B-76DC71F29399}"/>
                  </a:ext>
                </a:extLst>
              </p:cNvPr>
              <p:cNvSpPr txBox="1"/>
              <p:nvPr/>
            </p:nvSpPr>
            <p:spPr>
              <a:xfrm>
                <a:off x="5879332" y="3598896"/>
                <a:ext cx="3079607" cy="1002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xy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281E6D3-2B06-48FA-A06B-76DC71F29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332" y="3598896"/>
                <a:ext cx="3079607" cy="100251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C01678C-3929-40BE-850F-CD44556FF430}"/>
                  </a:ext>
                </a:extLst>
              </p:cNvPr>
              <p:cNvSpPr/>
              <p:nvPr/>
            </p:nvSpPr>
            <p:spPr>
              <a:xfrm>
                <a:off x="8920517" y="3851685"/>
                <a:ext cx="18403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C01678C-3929-40BE-850F-CD44556FF4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517" y="3851685"/>
                <a:ext cx="184034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>
            <a:extLst>
              <a:ext uri="{FF2B5EF4-FFF2-40B4-BE49-F238E27FC236}">
                <a16:creationId xmlns:a16="http://schemas.microsoft.com/office/drawing/2014/main" id="{69AB28C3-1EB3-45F4-9D0F-47FF3262D7BD}"/>
              </a:ext>
            </a:extLst>
          </p:cNvPr>
          <p:cNvSpPr/>
          <p:nvPr/>
        </p:nvSpPr>
        <p:spPr>
          <a:xfrm>
            <a:off x="6313711" y="3650593"/>
            <a:ext cx="2525489" cy="940736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04170267-F04B-4F1A-9E01-4B108DED4554}"/>
              </a:ext>
            </a:extLst>
          </p:cNvPr>
          <p:cNvSpPr/>
          <p:nvPr/>
        </p:nvSpPr>
        <p:spPr>
          <a:xfrm>
            <a:off x="5984314" y="3024648"/>
            <a:ext cx="314570" cy="216953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5789A3F-3B8E-4B66-ACC8-EBBE5CE00A23}"/>
                  </a:ext>
                </a:extLst>
              </p:cNvPr>
              <p:cNvSpPr txBox="1"/>
              <p:nvPr/>
            </p:nvSpPr>
            <p:spPr>
              <a:xfrm>
                <a:off x="5905217" y="5423670"/>
                <a:ext cx="19869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xyz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6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4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5789A3F-3B8E-4B66-ACC8-EBBE5CE00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217" y="5423670"/>
                <a:ext cx="198692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Arrow: Right 73">
            <a:extLst>
              <a:ext uri="{FF2B5EF4-FFF2-40B4-BE49-F238E27FC236}">
                <a16:creationId xmlns:a16="http://schemas.microsoft.com/office/drawing/2014/main" id="{A558C71A-8583-44DC-B4F3-26F070E74AA0}"/>
              </a:ext>
            </a:extLst>
          </p:cNvPr>
          <p:cNvSpPr/>
          <p:nvPr/>
        </p:nvSpPr>
        <p:spPr>
          <a:xfrm>
            <a:off x="5990066" y="4902180"/>
            <a:ext cx="314570" cy="216953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889A5607-4D2A-47D1-85A6-D9E81B03BB12}"/>
                  </a:ext>
                </a:extLst>
              </p:cNvPr>
              <p:cNvSpPr/>
              <p:nvPr/>
            </p:nvSpPr>
            <p:spPr>
              <a:xfrm>
                <a:off x="7783285" y="5441589"/>
                <a:ext cx="18802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889A5607-4D2A-47D1-85A6-D9E81B03B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285" y="5441589"/>
                <a:ext cx="188020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ED7B388-CF83-4407-82CD-1F41980817B8}"/>
                  </a:ext>
                </a:extLst>
              </p:cNvPr>
              <p:cNvSpPr txBox="1"/>
              <p:nvPr/>
            </p:nvSpPr>
            <p:spPr>
              <a:xfrm>
                <a:off x="6322227" y="4724332"/>
                <a:ext cx="22448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xyz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6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4=0</m:t>
                      </m:r>
                    </m:oMath>
                  </m:oMathPara>
                </a14:m>
                <a:endParaRPr kumimoji="0" lang="en-IN" sz="1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ED7B388-CF83-4407-82CD-1F41980817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227" y="4724332"/>
                <a:ext cx="224483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87C7FC42-7504-464D-ACCE-8E037774F33D}"/>
              </a:ext>
            </a:extLst>
          </p:cNvPr>
          <p:cNvSpPr/>
          <p:nvPr/>
        </p:nvSpPr>
        <p:spPr>
          <a:xfrm>
            <a:off x="6322226" y="5492168"/>
            <a:ext cx="1461059" cy="443850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5" name="Freeform 17">
            <a:extLst>
              <a:ext uri="{FF2B5EF4-FFF2-40B4-BE49-F238E27FC236}">
                <a16:creationId xmlns:a16="http://schemas.microsoft.com/office/drawing/2014/main" id="{73723B15-F3B7-4F38-9775-9462BC409593}"/>
              </a:ext>
            </a:extLst>
          </p:cNvPr>
          <p:cNvSpPr>
            <a:spLocks/>
          </p:cNvSpPr>
          <p:nvPr/>
        </p:nvSpPr>
        <p:spPr bwMode="auto">
          <a:xfrm>
            <a:off x="5389224" y="2638167"/>
            <a:ext cx="45719" cy="4004788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7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0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 animBg="1"/>
      <p:bldP spid="39" grpId="0" animBg="1"/>
      <p:bldP spid="48" grpId="0"/>
      <p:bldP spid="51" grpId="0"/>
      <p:bldP spid="53" grpId="0"/>
      <p:bldP spid="54" grpId="0"/>
      <p:bldP spid="55" grpId="0" animBg="1"/>
      <p:bldP spid="66" grpId="0" animBg="1"/>
      <p:bldP spid="67" grpId="0"/>
      <p:bldP spid="68" grpId="0"/>
      <p:bldP spid="69" grpId="0"/>
      <p:bldP spid="70" grpId="0"/>
      <p:bldP spid="71" grpId="0" animBg="1"/>
      <p:bldP spid="72" grpId="0" animBg="1"/>
      <p:bldP spid="73" grpId="0"/>
      <p:bldP spid="74" grpId="0" animBg="1"/>
      <p:bldP spid="75" grpId="0"/>
      <p:bldP spid="76" grpId="0"/>
      <p:bldP spid="77" grpId="0" animBg="1"/>
      <p:bldP spid="35" grpId="0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Lagrange’s Multiplier Method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44E820-0C67-49E0-9626-54999715675E}"/>
              </a:ext>
            </a:extLst>
          </p:cNvPr>
          <p:cNvSpPr txBox="1">
            <a:spLocks/>
          </p:cNvSpPr>
          <p:nvPr/>
        </p:nvSpPr>
        <p:spPr>
          <a:xfrm>
            <a:off x="196513" y="871017"/>
            <a:ext cx="2744395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6EF2659-1F5D-4E33-9F30-451E8B92DC68}"/>
                  </a:ext>
                </a:extLst>
              </p:cNvPr>
              <p:cNvSpPr txBox="1"/>
              <p:nvPr/>
            </p:nvSpPr>
            <p:spPr>
              <a:xfrm>
                <a:off x="649315" y="1391626"/>
                <a:ext cx="56453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212121"/>
                    </a:solidFill>
                    <a:latin typeface="+mj-lt"/>
                  </a:rPr>
                  <a:t>From </a:t>
                </a: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equations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e>
                    </m: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&amp; 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e>
                    </m:d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we get</a:t>
                </a:r>
                <a:endParaRPr lang="en-IN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6EF2659-1F5D-4E33-9F30-451E8B92D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15" y="1391626"/>
                <a:ext cx="5645384" cy="523220"/>
              </a:xfrm>
              <a:prstGeom prst="rect">
                <a:avLst/>
              </a:prstGeom>
              <a:blipFill>
                <a:blip r:embed="rId2"/>
                <a:stretch>
                  <a:fillRect l="-2268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row: Right 56">
            <a:extLst>
              <a:ext uri="{FF2B5EF4-FFF2-40B4-BE49-F238E27FC236}">
                <a16:creationId xmlns:a16="http://schemas.microsoft.com/office/drawing/2014/main" id="{E7039EE2-26E6-4F9D-AFAC-B3720EED2E2E}"/>
              </a:ext>
            </a:extLst>
          </p:cNvPr>
          <p:cNvSpPr/>
          <p:nvPr/>
        </p:nvSpPr>
        <p:spPr>
          <a:xfrm>
            <a:off x="233678" y="1529022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A1CBC4D-4F7B-4FC4-B647-8794ED860578}"/>
                  </a:ext>
                </a:extLst>
              </p:cNvPr>
              <p:cNvSpPr txBox="1"/>
              <p:nvPr/>
            </p:nvSpPr>
            <p:spPr>
              <a:xfrm>
                <a:off x="663123" y="1899351"/>
                <a:ext cx="6395649" cy="1002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IN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yz</m:t>
                          </m:r>
                        </m:den>
                      </m:f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xz</m:t>
                          </m:r>
                        </m:den>
                      </m:f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xy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A1CBC4D-4F7B-4FC4-B647-8794ED86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23" y="1899351"/>
                <a:ext cx="6395649" cy="1002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62D7044-BEDF-4DCF-8CDB-1CE88D712186}"/>
                  </a:ext>
                </a:extLst>
              </p:cNvPr>
              <p:cNvSpPr txBox="1"/>
              <p:nvPr/>
            </p:nvSpPr>
            <p:spPr>
              <a:xfrm>
                <a:off x="310006" y="2873014"/>
                <a:ext cx="6124475" cy="1002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IN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yz</m:t>
                          </m:r>
                        </m:den>
                      </m:f>
                      <m:r>
                        <a:rPr lang="en-US" sz="2800" i="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xz</m:t>
                          </m:r>
                        </m:den>
                      </m:f>
                      <m:r>
                        <a:rPr lang="en-US" sz="2800" i="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 dirty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xy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rgbClr val="21212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62D7044-BEDF-4DCF-8CDB-1CE88D712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06" y="2873014"/>
                <a:ext cx="6124475" cy="1002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>
            <a:extLst>
              <a:ext uri="{FF2B5EF4-FFF2-40B4-BE49-F238E27FC236}">
                <a16:creationId xmlns:a16="http://schemas.microsoft.com/office/drawing/2014/main" id="{CE83A4D7-E4C8-44BB-BAD6-744F509A6E84}"/>
              </a:ext>
            </a:extLst>
          </p:cNvPr>
          <p:cNvSpPr/>
          <p:nvPr/>
        </p:nvSpPr>
        <p:spPr>
          <a:xfrm>
            <a:off x="752950" y="2901312"/>
            <a:ext cx="3290950" cy="953862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C42654-02B9-4023-8FC2-8AB317CB95D6}"/>
                  </a:ext>
                </a:extLst>
              </p:cNvPr>
              <p:cNvSpPr txBox="1"/>
              <p:nvPr/>
            </p:nvSpPr>
            <p:spPr>
              <a:xfrm>
                <a:off x="310005" y="3996480"/>
                <a:ext cx="453413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i="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xz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 i="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i="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IN" sz="2800" i="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i="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yz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 i="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IN" sz="2800" i="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C42654-02B9-4023-8FC2-8AB317CB9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05" y="3996480"/>
                <a:ext cx="45341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360E7B-0F9F-4E67-B880-593A5665708C}"/>
                  </a:ext>
                </a:extLst>
              </p:cNvPr>
              <p:cNvSpPr txBox="1"/>
              <p:nvPr/>
            </p:nvSpPr>
            <p:spPr>
              <a:xfrm>
                <a:off x="310005" y="4595129"/>
                <a:ext cx="467565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i="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m:rPr>
                          <m:sty m:val="p"/>
                        </m:rPr>
                        <a:rPr lang="en-IN" sz="2800" i="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xz</m:t>
                          </m:r>
                        </m:e>
                        <m:sup>
                          <m:r>
                            <a:rPr lang="en-IN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xyz</m:t>
                      </m:r>
                      <m:r>
                        <a:rPr lang="en-IN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yz</m:t>
                          </m:r>
                        </m:e>
                        <m:sup>
                          <m:r>
                            <a:rPr lang="en-IN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360E7B-0F9F-4E67-B880-593A56657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05" y="4595129"/>
                <a:ext cx="467565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60FFEA8-0BBC-4595-9CBB-49C273F3722D}"/>
              </a:ext>
            </a:extLst>
          </p:cNvPr>
          <p:cNvCxnSpPr>
            <a:cxnSpLocks/>
          </p:cNvCxnSpPr>
          <p:nvPr/>
        </p:nvCxnSpPr>
        <p:spPr>
          <a:xfrm flipH="1">
            <a:off x="752950" y="4726113"/>
            <a:ext cx="815759" cy="2804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1C50EC7-E21F-49CB-BE4F-9276AD2D8395}"/>
              </a:ext>
            </a:extLst>
          </p:cNvPr>
          <p:cNvCxnSpPr>
            <a:cxnSpLocks/>
          </p:cNvCxnSpPr>
          <p:nvPr/>
        </p:nvCxnSpPr>
        <p:spPr>
          <a:xfrm flipH="1">
            <a:off x="2869303" y="4726113"/>
            <a:ext cx="815759" cy="2804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0624A6-DE0C-41BA-9FBE-D156755AF06D}"/>
                  </a:ext>
                </a:extLst>
              </p:cNvPr>
              <p:cNvSpPr txBox="1"/>
              <p:nvPr/>
            </p:nvSpPr>
            <p:spPr>
              <a:xfrm>
                <a:off x="310005" y="5192365"/>
                <a:ext cx="233522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xz</m:t>
                          </m:r>
                        </m:e>
                        <m:sup>
                          <m:r>
                            <a:rPr lang="en-IN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yz</m:t>
                          </m:r>
                        </m:e>
                        <m:sup>
                          <m:r>
                            <a:rPr lang="en-IN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D0624A6-DE0C-41BA-9FBE-D156755AF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05" y="5192365"/>
                <a:ext cx="233522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DADBBEA-A05A-44BE-BF0D-28018F3FF717}"/>
                  </a:ext>
                </a:extLst>
              </p:cNvPr>
              <p:cNvSpPr txBox="1"/>
              <p:nvPr/>
            </p:nvSpPr>
            <p:spPr>
              <a:xfrm>
                <a:off x="310005" y="5715585"/>
                <a:ext cx="17418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DADBBEA-A05A-44BE-BF0D-28018F3FF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05" y="5715585"/>
                <a:ext cx="174184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8B89259-0370-4288-B845-B53708134FCF}"/>
              </a:ext>
            </a:extLst>
          </p:cNvPr>
          <p:cNvCxnSpPr>
            <a:cxnSpLocks/>
          </p:cNvCxnSpPr>
          <p:nvPr/>
        </p:nvCxnSpPr>
        <p:spPr>
          <a:xfrm flipH="1">
            <a:off x="979713" y="5293064"/>
            <a:ext cx="342885" cy="2616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A2550E6-73C5-476A-BD28-DB97B85D9511}"/>
              </a:ext>
            </a:extLst>
          </p:cNvPr>
          <p:cNvCxnSpPr>
            <a:cxnSpLocks/>
          </p:cNvCxnSpPr>
          <p:nvPr/>
        </p:nvCxnSpPr>
        <p:spPr>
          <a:xfrm flipH="1">
            <a:off x="2160999" y="5303950"/>
            <a:ext cx="342885" cy="2616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5F77136-8FCA-4729-9438-E1D3204B7729}"/>
              </a:ext>
            </a:extLst>
          </p:cNvPr>
          <p:cNvSpPr/>
          <p:nvPr/>
        </p:nvSpPr>
        <p:spPr>
          <a:xfrm>
            <a:off x="747086" y="5810114"/>
            <a:ext cx="1163255" cy="428691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5AABEAA-F6DF-41BB-A1AD-C7213017C314}"/>
              </a:ext>
            </a:extLst>
          </p:cNvPr>
          <p:cNvSpPr/>
          <p:nvPr/>
        </p:nvSpPr>
        <p:spPr>
          <a:xfrm>
            <a:off x="2448000" y="2892306"/>
            <a:ext cx="3408513" cy="962867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02258D3-6DFA-4877-B2F0-9BC38C73B45A}"/>
                  </a:ext>
                </a:extLst>
              </p:cNvPr>
              <p:cNvSpPr txBox="1"/>
              <p:nvPr/>
            </p:nvSpPr>
            <p:spPr>
              <a:xfrm>
                <a:off x="7058772" y="1362237"/>
                <a:ext cx="44839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xy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 i="0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m:rPr>
                          <m:sty m:val="p"/>
                        </m:rPr>
                        <a:rPr lang="en-IN" sz="2800" i="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02258D3-6DFA-4877-B2F0-9BC38C73B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772" y="1362237"/>
                <a:ext cx="448391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E3A6533-8978-41D7-85BE-86C59ABBC135}"/>
                  </a:ext>
                </a:extLst>
              </p:cNvPr>
              <p:cNvSpPr txBox="1"/>
              <p:nvPr/>
            </p:nvSpPr>
            <p:spPr>
              <a:xfrm>
                <a:off x="7058772" y="1950187"/>
                <a:ext cx="482322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IN" sz="280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xyz</m:t>
                      </m:r>
                      <m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xyz</m:t>
                      </m:r>
                      <m:r>
                        <a:rPr lang="en-IN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E3A6533-8978-41D7-85BE-86C59ABBC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8772" y="1950187"/>
                <a:ext cx="482322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8510B2E-9D99-47F6-BCD2-0A8DB9EC8805}"/>
              </a:ext>
            </a:extLst>
          </p:cNvPr>
          <p:cNvCxnSpPr>
            <a:cxnSpLocks/>
          </p:cNvCxnSpPr>
          <p:nvPr/>
        </p:nvCxnSpPr>
        <p:spPr>
          <a:xfrm flipH="1">
            <a:off x="8628974" y="2069998"/>
            <a:ext cx="815759" cy="2804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1F68459-F02D-41FF-9A60-9EFE46F6CCAC}"/>
              </a:ext>
            </a:extLst>
          </p:cNvPr>
          <p:cNvCxnSpPr>
            <a:cxnSpLocks/>
          </p:cNvCxnSpPr>
          <p:nvPr/>
        </p:nvCxnSpPr>
        <p:spPr>
          <a:xfrm flipH="1">
            <a:off x="9847604" y="2069998"/>
            <a:ext cx="815759" cy="2804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37E4813-CF3D-4177-9B5B-07436B4755A4}"/>
                  </a:ext>
                </a:extLst>
              </p:cNvPr>
              <p:cNvSpPr txBox="1"/>
              <p:nvPr/>
            </p:nvSpPr>
            <p:spPr>
              <a:xfrm>
                <a:off x="7072580" y="2470234"/>
                <a:ext cx="23721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IN" sz="280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37E4813-CF3D-4177-9B5B-07436B47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580" y="2470234"/>
                <a:ext cx="237215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B9DDB90-6442-4637-836A-FB5ACB4CCE7B}"/>
              </a:ext>
            </a:extLst>
          </p:cNvPr>
          <p:cNvCxnSpPr>
            <a:cxnSpLocks/>
          </p:cNvCxnSpPr>
          <p:nvPr/>
        </p:nvCxnSpPr>
        <p:spPr>
          <a:xfrm flipH="1">
            <a:off x="7744342" y="2574407"/>
            <a:ext cx="342885" cy="2616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D05D548-FA55-41C7-961F-F5B2EDA1622D}"/>
              </a:ext>
            </a:extLst>
          </p:cNvPr>
          <p:cNvCxnSpPr>
            <a:cxnSpLocks/>
          </p:cNvCxnSpPr>
          <p:nvPr/>
        </p:nvCxnSpPr>
        <p:spPr>
          <a:xfrm flipH="1">
            <a:off x="8716641" y="2595221"/>
            <a:ext cx="342885" cy="2616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63D28F4-70A0-4E6F-8428-9C2C76AB4096}"/>
                  </a:ext>
                </a:extLst>
              </p:cNvPr>
              <p:cNvSpPr txBox="1"/>
              <p:nvPr/>
            </p:nvSpPr>
            <p:spPr>
              <a:xfrm>
                <a:off x="7068518" y="2966132"/>
                <a:ext cx="17418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E63D28F4-70A0-4E6F-8428-9C2C76AB4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518" y="2966132"/>
                <a:ext cx="174184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 85">
            <a:extLst>
              <a:ext uri="{FF2B5EF4-FFF2-40B4-BE49-F238E27FC236}">
                <a16:creationId xmlns:a16="http://schemas.microsoft.com/office/drawing/2014/main" id="{4A47A8B7-B4B1-4553-B05A-7F3D66494CA8}"/>
              </a:ext>
            </a:extLst>
          </p:cNvPr>
          <p:cNvSpPr/>
          <p:nvPr/>
        </p:nvSpPr>
        <p:spPr>
          <a:xfrm>
            <a:off x="7505599" y="3060661"/>
            <a:ext cx="1163255" cy="428691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2B912721-D0BD-4BCF-8F31-3A31A4BBF16F}"/>
              </a:ext>
            </a:extLst>
          </p:cNvPr>
          <p:cNvSpPr/>
          <p:nvPr/>
        </p:nvSpPr>
        <p:spPr>
          <a:xfrm>
            <a:off x="7162558" y="3872266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85E9281-4624-4F15-9C51-000C5677EF71}"/>
              </a:ext>
            </a:extLst>
          </p:cNvPr>
          <p:cNvGrpSpPr/>
          <p:nvPr/>
        </p:nvGrpSpPr>
        <p:grpSpPr>
          <a:xfrm>
            <a:off x="7578195" y="3712393"/>
            <a:ext cx="4223972" cy="545697"/>
            <a:chOff x="7578195" y="3712393"/>
            <a:chExt cx="4223972" cy="5456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1024A64E-DE44-46ED-B23F-5EA4E07FF4D3}"/>
                    </a:ext>
                  </a:extLst>
                </p:cNvPr>
                <p:cNvSpPr txBox="1"/>
                <p:nvPr/>
              </p:nvSpPr>
              <p:spPr>
                <a:xfrm>
                  <a:off x="7578195" y="3734870"/>
                  <a:ext cx="308516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IN" sz="2800" dirty="0">
                      <a:solidFill>
                        <a:srgbClr val="212121"/>
                      </a:solidFill>
                      <a:latin typeface="+mj-lt"/>
                    </a:rPr>
                    <a:t>From </a:t>
                  </a:r>
                  <a:r>
                    <a:rPr kumimoji="0" lang="en-IN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equation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e>
                      </m:d>
                    </m:oMath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1024A64E-DE44-46ED-B23F-5EA4E07FF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8195" y="3734870"/>
                  <a:ext cx="3085168" cy="523220"/>
                </a:xfrm>
                <a:prstGeom prst="rect">
                  <a:avLst/>
                </a:prstGeom>
                <a:blipFill>
                  <a:blip r:embed="rId13"/>
                  <a:stretch>
                    <a:fillRect l="-3953" t="-12791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DC585B60-2FE7-4397-BCEB-3452E450F8B8}"/>
                    </a:ext>
                  </a:extLst>
                </p:cNvPr>
                <p:cNvSpPr txBox="1"/>
                <p:nvPr/>
              </p:nvSpPr>
              <p:spPr>
                <a:xfrm>
                  <a:off x="10244600" y="3712393"/>
                  <a:ext cx="155756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xyz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=</m:t>
                        </m:r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6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4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DC585B60-2FE7-4397-BCEB-3452E450F8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4600" y="3712393"/>
                  <a:ext cx="1557567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5000397-0376-4E6B-B9B9-8ABE34AA7443}"/>
                  </a:ext>
                </a:extLst>
              </p:cNvPr>
              <p:cNvSpPr txBox="1"/>
              <p:nvPr/>
            </p:nvSpPr>
            <p:spPr>
              <a:xfrm>
                <a:off x="7179680" y="4202893"/>
                <a:ext cx="30851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   </m:t>
                          </m:r>
                        </m:e>
                      </m:d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   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6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4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5000397-0376-4E6B-B9B9-8ABE34AA7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680" y="4202893"/>
                <a:ext cx="3085168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E9AD665-9661-4993-BD63-01F13F78206F}"/>
                  </a:ext>
                </a:extLst>
              </p:cNvPr>
              <p:cNvSpPr txBox="1"/>
              <p:nvPr/>
            </p:nvSpPr>
            <p:spPr>
              <a:xfrm>
                <a:off x="1350200" y="5715585"/>
                <a:ext cx="5771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E9AD665-9661-4993-BD63-01F13F782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200" y="5715585"/>
                <a:ext cx="57714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D5EF380-34BD-47EC-BBFB-F43F09D02216}"/>
                  </a:ext>
                </a:extLst>
              </p:cNvPr>
              <p:cNvSpPr txBox="1"/>
              <p:nvPr/>
            </p:nvSpPr>
            <p:spPr>
              <a:xfrm>
                <a:off x="8098039" y="2966837"/>
                <a:ext cx="5771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D5EF380-34BD-47EC-BBFB-F43F09D02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039" y="2966837"/>
                <a:ext cx="57714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8AE528E-8ED4-429A-8553-0F8C7C998D5E}"/>
                  </a:ext>
                </a:extLst>
              </p:cNvPr>
              <p:cNvSpPr txBox="1"/>
              <p:nvPr/>
            </p:nvSpPr>
            <p:spPr>
              <a:xfrm>
                <a:off x="7179680" y="4744928"/>
                <a:ext cx="20431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8AE528E-8ED4-429A-8553-0F8C7C998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680" y="4744928"/>
                <a:ext cx="2043189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CE12E3F-4F58-4B9B-94AA-440FC85DA5E1}"/>
                  </a:ext>
                </a:extLst>
              </p:cNvPr>
              <p:cNvSpPr txBox="1"/>
              <p:nvPr/>
            </p:nvSpPr>
            <p:spPr>
              <a:xfrm>
                <a:off x="9159851" y="4692945"/>
                <a:ext cx="20431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CE12E3F-4F58-4B9B-94AA-440FC85DA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9851" y="4692945"/>
                <a:ext cx="204318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9F09451-D819-41A2-B991-DF475DD60872}"/>
                  </a:ext>
                </a:extLst>
              </p:cNvPr>
              <p:cNvSpPr txBox="1"/>
              <p:nvPr/>
            </p:nvSpPr>
            <p:spPr>
              <a:xfrm>
                <a:off x="7179680" y="5268148"/>
                <a:ext cx="2265048" cy="573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ad>
                        <m:ra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2 </m:t>
                          </m:r>
                        </m:e>
                      </m:ra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9F09451-D819-41A2-B991-DF475DD60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680" y="5268148"/>
                <a:ext cx="2265048" cy="57394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ectangle 95">
            <a:extLst>
              <a:ext uri="{FF2B5EF4-FFF2-40B4-BE49-F238E27FC236}">
                <a16:creationId xmlns:a16="http://schemas.microsoft.com/office/drawing/2014/main" id="{83CA2FAD-3796-457D-A39D-3A589A7F06D5}"/>
              </a:ext>
            </a:extLst>
          </p:cNvPr>
          <p:cNvSpPr/>
          <p:nvPr/>
        </p:nvSpPr>
        <p:spPr>
          <a:xfrm>
            <a:off x="7615974" y="5268148"/>
            <a:ext cx="1606895" cy="573940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40" name="Freeform 17">
            <a:extLst>
              <a:ext uri="{FF2B5EF4-FFF2-40B4-BE49-F238E27FC236}">
                <a16:creationId xmlns:a16="http://schemas.microsoft.com/office/drawing/2014/main" id="{129B7C7C-318B-4C99-8277-0BD73413BCD4}"/>
              </a:ext>
            </a:extLst>
          </p:cNvPr>
          <p:cNvSpPr>
            <a:spLocks/>
          </p:cNvSpPr>
          <p:nvPr/>
        </p:nvSpPr>
        <p:spPr bwMode="auto">
          <a:xfrm>
            <a:off x="6900683" y="1277769"/>
            <a:ext cx="45719" cy="4979517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2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"/>
                            </p:stCondLst>
                            <p:childTnLst>
                              <p:par>
                                <p:cTn id="1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5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0.5211 -0.21991 " pathEditMode="relative" rAng="0" ptsTypes="AA">
                                      <p:cBhvr>
                                        <p:cTn id="148" dur="1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33" y="-1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500"/>
                            </p:stCondLst>
                            <p:childTnLst>
                              <p:par>
                                <p:cTn id="1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00"/>
                            </p:stCondLst>
                            <p:childTnLst>
                              <p:par>
                                <p:cTn id="15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03216 0.18195 " pathEditMode="relative" rAng="0" ptsTypes="AA">
                                      <p:cBhvr>
                                        <p:cTn id="1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6" y="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250"/>
                            </p:stCondLst>
                            <p:childTnLst>
                              <p:par>
                                <p:cTn id="1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 animBg="1"/>
      <p:bldP spid="58" grpId="0"/>
      <p:bldP spid="59" grpId="0"/>
      <p:bldP spid="61" grpId="0" animBg="1"/>
      <p:bldP spid="61" grpId="1" animBg="1"/>
      <p:bldP spid="6" grpId="0"/>
      <p:bldP spid="8" grpId="0"/>
      <p:bldP spid="11" grpId="0"/>
      <p:bldP spid="70" grpId="0"/>
      <p:bldP spid="73" grpId="0" animBg="1"/>
      <p:bldP spid="74" grpId="0" animBg="1"/>
      <p:bldP spid="74" grpId="1" animBg="1"/>
      <p:bldP spid="75" grpId="0"/>
      <p:bldP spid="76" grpId="0"/>
      <p:bldP spid="81" grpId="0"/>
      <p:bldP spid="85" grpId="0"/>
      <p:bldP spid="86" grpId="0" animBg="1"/>
      <p:bldP spid="88" grpId="0" animBg="1"/>
      <p:bldP spid="25" grpId="0"/>
      <p:bldP spid="91" grpId="0"/>
      <p:bldP spid="91" grpId="1"/>
      <p:bldP spid="27" grpId="0"/>
      <p:bldP spid="27" grpId="1"/>
      <p:bldP spid="93" grpId="0"/>
      <p:bldP spid="94" grpId="0"/>
      <p:bldP spid="95" grpId="0"/>
      <p:bldP spid="96" grpId="0" animBg="1"/>
      <p:bldP spid="40" grpId="0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Lagrange’s Multiplier Method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44E820-0C67-49E0-9626-54999715675E}"/>
              </a:ext>
            </a:extLst>
          </p:cNvPr>
          <p:cNvSpPr txBox="1">
            <a:spLocks/>
          </p:cNvSpPr>
          <p:nvPr/>
        </p:nvSpPr>
        <p:spPr>
          <a:xfrm>
            <a:off x="196513" y="871017"/>
            <a:ext cx="2744395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7B7CE0-6DA9-45D1-8C7C-63344F748B49}"/>
                  </a:ext>
                </a:extLst>
              </p:cNvPr>
              <p:cNvSpPr txBox="1"/>
              <p:nvPr/>
            </p:nvSpPr>
            <p:spPr>
              <a:xfrm>
                <a:off x="629250" y="1722277"/>
                <a:ext cx="11999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7B7CE0-6DA9-45D1-8C7C-63344F748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50" y="1722277"/>
                <a:ext cx="1199902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B1745EF-9134-4DFC-BAB5-8F60FD8E5630}"/>
                  </a:ext>
                </a:extLst>
              </p:cNvPr>
              <p:cNvSpPr txBox="1"/>
              <p:nvPr/>
            </p:nvSpPr>
            <p:spPr>
              <a:xfrm>
                <a:off x="3257040" y="775677"/>
                <a:ext cx="1876128" cy="573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IN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ad>
                        <m:radPr>
                          <m:ctrlPr>
                            <a:rPr lang="en-IN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IN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IN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2 </m:t>
                          </m:r>
                        </m:e>
                      </m:rad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B1745EF-9134-4DFC-BAB5-8F60FD8E5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040" y="775677"/>
                <a:ext cx="1876128" cy="5739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31352C27-9F2D-41B4-A2C4-685D67691929}"/>
              </a:ext>
            </a:extLst>
          </p:cNvPr>
          <p:cNvSpPr/>
          <p:nvPr/>
        </p:nvSpPr>
        <p:spPr>
          <a:xfrm>
            <a:off x="213613" y="1880968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E2DD52-CBFD-4792-B8EA-D89FFD95A776}"/>
                  </a:ext>
                </a:extLst>
              </p:cNvPr>
              <p:cNvSpPr txBox="1"/>
              <p:nvPr/>
            </p:nvSpPr>
            <p:spPr>
              <a:xfrm>
                <a:off x="213613" y="2316300"/>
                <a:ext cx="2084614" cy="573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4</m:t>
                      </m:r>
                      <m:rad>
                        <m:ra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deg>
                        <m:e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2 </m:t>
                          </m:r>
                        </m:e>
                      </m:ra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0E2DD52-CBFD-4792-B8EA-D89FFD95A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13" y="2316300"/>
                <a:ext cx="2084614" cy="5739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7F37F7-7030-49AF-A5CD-2A7F6C4A847C}"/>
                  </a:ext>
                </a:extLst>
              </p:cNvPr>
              <p:cNvSpPr txBox="1"/>
              <p:nvPr/>
            </p:nvSpPr>
            <p:spPr>
              <a:xfrm>
                <a:off x="3595809" y="1700505"/>
                <a:ext cx="11999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en-US" sz="2800" dirty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07F37F7-7030-49AF-A5CD-2A7F6C4A8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809" y="1700505"/>
                <a:ext cx="119990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Right 9">
            <a:extLst>
              <a:ext uri="{FF2B5EF4-FFF2-40B4-BE49-F238E27FC236}">
                <a16:creationId xmlns:a16="http://schemas.microsoft.com/office/drawing/2014/main" id="{2248F4A7-FEFC-4E1B-BA8A-3DB723196DFD}"/>
              </a:ext>
            </a:extLst>
          </p:cNvPr>
          <p:cNvSpPr/>
          <p:nvPr/>
        </p:nvSpPr>
        <p:spPr>
          <a:xfrm>
            <a:off x="3180172" y="1859196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8ED491-BFD4-4903-A721-085BDCE44D3A}"/>
                  </a:ext>
                </a:extLst>
              </p:cNvPr>
              <p:cNvSpPr txBox="1"/>
              <p:nvPr/>
            </p:nvSpPr>
            <p:spPr>
              <a:xfrm>
                <a:off x="3180172" y="2316300"/>
                <a:ext cx="2084614" cy="5739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4</m:t>
                      </m:r>
                      <m:rad>
                        <m:ra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deg>
                        <m:e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2 </m:t>
                          </m:r>
                        </m:e>
                      </m:ra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8ED491-BFD4-4903-A721-085BDCE44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172" y="2316300"/>
                <a:ext cx="2084614" cy="5739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C148DCE-7B21-42D1-9C7B-B60F3A87BD40}"/>
                  </a:ext>
                </a:extLst>
              </p:cNvPr>
              <p:cNvSpPr txBox="1"/>
              <p:nvPr/>
            </p:nvSpPr>
            <p:spPr>
              <a:xfrm>
                <a:off x="196513" y="3248712"/>
                <a:ext cx="24405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b="0" dirty="0">
                    <a:solidFill>
                      <a:srgbClr val="212121"/>
                    </a:solidFill>
                    <a:latin typeface="+mj-lt"/>
                    <a:ea typeface="Cambria Math" panose="02040503050406030204" pitchFamily="18" charset="0"/>
                  </a:rPr>
                  <a:t> Dimensions</a:t>
                </a:r>
                <a:endParaRPr lang="en-IN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C148DCE-7B21-42D1-9C7B-B60F3A87B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13" y="3248712"/>
                <a:ext cx="2440500" cy="523220"/>
              </a:xfrm>
              <a:prstGeom prst="rect">
                <a:avLst/>
              </a:prstGeom>
              <a:blipFill>
                <a:blip r:embed="rId7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25CF475-34B4-4F04-85D9-BE9EA5E1C183}"/>
                  </a:ext>
                </a:extLst>
              </p:cNvPr>
              <p:cNvSpPr txBox="1"/>
              <p:nvPr/>
            </p:nvSpPr>
            <p:spPr>
              <a:xfrm>
                <a:off x="2298227" y="3201293"/>
                <a:ext cx="5256458" cy="6085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ad>
                            <m:radPr>
                              <m:ctrlPr>
                                <a:rPr lang="en-I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IN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r>
                                <a:rPr lang="en-IN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 </m:t>
                              </m:r>
                            </m:e>
                          </m:rad>
                          <m: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,2</m:t>
                          </m:r>
                          <m:rad>
                            <m:radPr>
                              <m:ctrlPr>
                                <a:rPr lang="en-I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IN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r>
                                <a:rPr lang="en-IN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 </m:t>
                              </m:r>
                            </m:e>
                          </m:rad>
                          <m: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ad>
                            <m:radPr>
                              <m:ctrlPr>
                                <a:rPr lang="en-I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IN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g>
                            <m:e>
                              <m:r>
                                <a:rPr lang="en-IN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 </m:t>
                              </m:r>
                            </m:e>
                          </m:rad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25CF475-34B4-4F04-85D9-BE9EA5E1C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227" y="3201293"/>
                <a:ext cx="5256458" cy="6085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8513269F-2F37-4CEE-B116-A0CE16F1ABC2}"/>
              </a:ext>
            </a:extLst>
          </p:cNvPr>
          <p:cNvSpPr/>
          <p:nvPr/>
        </p:nvSpPr>
        <p:spPr>
          <a:xfrm>
            <a:off x="629250" y="2335231"/>
            <a:ext cx="1606895" cy="573940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14CC222-FCA3-4272-9400-7860F666D672}"/>
              </a:ext>
            </a:extLst>
          </p:cNvPr>
          <p:cNvSpPr/>
          <p:nvPr/>
        </p:nvSpPr>
        <p:spPr>
          <a:xfrm>
            <a:off x="3603461" y="2345657"/>
            <a:ext cx="1606895" cy="573940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0E1BCA02-3798-4430-9176-44330A8ADAA7}"/>
              </a:ext>
            </a:extLst>
          </p:cNvPr>
          <p:cNvSpPr/>
          <p:nvPr/>
        </p:nvSpPr>
        <p:spPr>
          <a:xfrm>
            <a:off x="196513" y="4373797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75C8BC9-6692-476C-BC8A-327A1D420885}"/>
              </a:ext>
            </a:extLst>
          </p:cNvPr>
          <p:cNvSpPr txBox="1"/>
          <p:nvPr/>
        </p:nvSpPr>
        <p:spPr>
          <a:xfrm>
            <a:off x="682794" y="4236878"/>
            <a:ext cx="100055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+mj-lt"/>
                <a:ea typeface="Cambria Math" panose="02040503050406030204" pitchFamily="18" charset="0"/>
              </a:rPr>
              <a:t>Note: </a:t>
            </a:r>
            <a:r>
              <a:rPr lang="en-US" sz="2800" b="0" dirty="0">
                <a:solidFill>
                  <a:srgbClr val="212121"/>
                </a:solidFill>
                <a:latin typeface="+mj-lt"/>
                <a:ea typeface="Cambria Math" panose="02040503050406030204" pitchFamily="18" charset="0"/>
              </a:rPr>
              <a:t>The possible answers are depends on formula of surface area. 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8A05627-1F57-48D7-A72F-3A3E97F4F2B8}"/>
                  </a:ext>
                </a:extLst>
              </p:cNvPr>
              <p:cNvSpPr txBox="1"/>
              <p:nvPr/>
            </p:nvSpPr>
            <p:spPr>
              <a:xfrm>
                <a:off x="4118902" y="4827210"/>
                <a:ext cx="5797897" cy="6085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Cambria Math" panose="02040503050406030204" pitchFamily="18" charset="0"/>
                  </a:rPr>
                  <a:t>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ctrlPr>
                              <a:rPr lang="en-I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m:rPr>
                                <m:brk m:alnAt="7"/>
                              </m:rPr>
                              <a:rPr lang="en-IN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deg>
                          <m:e>
                            <m:r>
                              <a:rPr lang="en-IN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2 </m:t>
                            </m:r>
                          </m:e>
                        </m:rad>
                        <m:r>
                          <a:rPr lang="en-IN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ad>
                          <m:radPr>
                            <m:ctrlPr>
                              <a:rPr lang="en-I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m:rPr>
                                <m:brk m:alnAt="7"/>
                              </m:rPr>
                              <a:rPr lang="en-IN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deg>
                          <m:e>
                            <m:r>
                              <a:rPr lang="en-IN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2 </m:t>
                            </m:r>
                          </m:e>
                        </m:rad>
                        <m:r>
                          <a:rPr lang="en-IN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ad>
                          <m:radPr>
                            <m:ctrlPr>
                              <a:rPr lang="en-I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m:rPr>
                                <m:brk m:alnAt="7"/>
                              </m:rPr>
                              <a:rPr lang="en-IN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deg>
                          <m:e>
                            <m:r>
                              <a:rPr lang="en-IN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2 </m:t>
                            </m:r>
                          </m:e>
                        </m:rad>
                      </m:e>
                    </m:d>
                    <m:r>
                      <m:rPr>
                        <m:nor/>
                      </m:rPr>
                      <a:rPr lang="en-US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8A05627-1F57-48D7-A72F-3A3E97F4F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902" y="4827210"/>
                <a:ext cx="5797897" cy="608500"/>
              </a:xfrm>
              <a:prstGeom prst="rect">
                <a:avLst/>
              </a:prstGeom>
              <a:blipFill>
                <a:blip r:embed="rId9"/>
                <a:stretch>
                  <a:fillRect l="-2208" t="-2000" b="-22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F3B9DF1-9F79-4B31-814C-47F84DB6D10E}"/>
                  </a:ext>
                </a:extLst>
              </p:cNvPr>
              <p:cNvSpPr txBox="1"/>
              <p:nvPr/>
            </p:nvSpPr>
            <p:spPr>
              <a:xfrm>
                <a:off x="706437" y="4869850"/>
                <a:ext cx="37004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defRPr>
                </a:lvl1pPr>
              </a:lstStyle>
              <a:p>
                <a:r>
                  <a:rPr lang="en-IN" b="0" i="0" dirty="0">
                    <a:solidFill>
                      <a:schemeClr val="tx1"/>
                    </a:solidFill>
                    <a:latin typeface="+mj-lt"/>
                  </a:rPr>
                  <a:t>If</a:t>
                </a:r>
                <a14:m>
                  <m:oMath xmlns:m="http://schemas.openxmlformats.org/officeDocument/2006/math">
                    <m:r>
                      <a:rPr lang="en-I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xy</m:t>
                    </m:r>
                    <m:r>
                      <a:rPr lang="en-I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yz</m:t>
                    </m:r>
                    <m:r>
                      <a:rPr lang="en-I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zx</m:t>
                    </m:r>
                  </m:oMath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F3B9DF1-9F79-4B31-814C-47F84DB6D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37" y="4869850"/>
                <a:ext cx="3700471" cy="523220"/>
              </a:xfrm>
              <a:prstGeom prst="rect">
                <a:avLst/>
              </a:prstGeom>
              <a:blipFill>
                <a:blip r:embed="rId10"/>
                <a:stretch>
                  <a:fillRect l="-3460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3BB540A-6C7D-46C9-88C5-FB0B5B2D1AE7}"/>
                  </a:ext>
                </a:extLst>
              </p:cNvPr>
              <p:cNvSpPr txBox="1"/>
              <p:nvPr/>
            </p:nvSpPr>
            <p:spPr>
              <a:xfrm>
                <a:off x="4127918" y="5474214"/>
                <a:ext cx="5797897" cy="6085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Cambria Math" panose="02040503050406030204" pitchFamily="18" charset="0"/>
                  </a:rPr>
                  <a:t>then</a:t>
                </a:r>
                <a14:m>
                  <m:oMath xmlns:m="http://schemas.openxmlformats.org/officeDocument/2006/math"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ad>
                          <m:radPr>
                            <m:ctrlPr>
                              <a:rPr lang="en-I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m:rPr>
                                <m:brk m:alnAt="7"/>
                              </m:rPr>
                              <a:rPr lang="en-IN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deg>
                          <m:e>
                            <m:r>
                              <a:rPr lang="en-IN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2 </m:t>
                            </m:r>
                          </m:e>
                        </m:rad>
                        <m:r>
                          <a:rPr lang="en-IN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ad>
                          <m:radPr>
                            <m:ctrlPr>
                              <a:rPr lang="en-I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m:rPr>
                                <m:brk m:alnAt="7"/>
                              </m:rPr>
                              <a:rPr lang="en-IN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deg>
                          <m:e>
                            <m:r>
                              <a:rPr lang="en-IN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2 </m:t>
                            </m:r>
                          </m:e>
                        </m:rad>
                        <m:r>
                          <a:rPr lang="en-IN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,2</m:t>
                        </m:r>
                        <m:rad>
                          <m:radPr>
                            <m:ctrlPr>
                              <a:rPr lang="en-I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m:rPr>
                                <m:brk m:alnAt="7"/>
                              </m:rPr>
                              <a:rPr lang="en-IN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deg>
                          <m:e>
                            <m:r>
                              <a:rPr lang="en-IN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2 </m:t>
                            </m:r>
                          </m:e>
                        </m:rad>
                      </m:e>
                    </m:d>
                    <m:r>
                      <m:rPr>
                        <m:nor/>
                      </m:rPr>
                      <a:rPr lang="en-US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3BB540A-6C7D-46C9-88C5-FB0B5B2D1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918" y="5474214"/>
                <a:ext cx="5797897" cy="608500"/>
              </a:xfrm>
              <a:prstGeom prst="rect">
                <a:avLst/>
              </a:prstGeom>
              <a:blipFill>
                <a:blip r:embed="rId11"/>
                <a:stretch>
                  <a:fillRect l="-2103" t="-1000" b="-22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456EB27-A355-4E63-8653-F293D4D7CB36}"/>
                  </a:ext>
                </a:extLst>
              </p:cNvPr>
              <p:cNvSpPr txBox="1"/>
              <p:nvPr/>
            </p:nvSpPr>
            <p:spPr>
              <a:xfrm>
                <a:off x="715453" y="5516854"/>
                <a:ext cx="37004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R="0" lvl="0" indent="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800" b="0" i="0" u="none" strike="noStrike" cap="none" spc="0" normalizeH="0" baseline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</a:defRPr>
                </a:lvl1pPr>
              </a:lstStyle>
              <a:p>
                <a:r>
                  <a:rPr lang="en-IN" b="0" i="0" dirty="0">
                    <a:solidFill>
                      <a:schemeClr val="tx1"/>
                    </a:solidFill>
                    <a:latin typeface="+mj-lt"/>
                  </a:rPr>
                  <a:t>If</a:t>
                </a:r>
                <a14:m>
                  <m:oMath xmlns:m="http://schemas.openxmlformats.org/officeDocument/2006/math">
                    <m:r>
                      <a:rPr lang="en-I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xy</m:t>
                    </m:r>
                    <m:r>
                      <a:rPr lang="en-I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yz</m:t>
                    </m:r>
                    <m:r>
                      <a:rPr lang="en-I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I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zx</m:t>
                    </m:r>
                  </m:oMath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456EB27-A355-4E63-8653-F293D4D7C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53" y="5516854"/>
                <a:ext cx="3700471" cy="523220"/>
              </a:xfrm>
              <a:prstGeom prst="rect">
                <a:avLst/>
              </a:prstGeom>
              <a:blipFill>
                <a:blip r:embed="rId12"/>
                <a:stretch>
                  <a:fillRect l="-3295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row: Right 71">
            <a:extLst>
              <a:ext uri="{FF2B5EF4-FFF2-40B4-BE49-F238E27FC236}">
                <a16:creationId xmlns:a16="http://schemas.microsoft.com/office/drawing/2014/main" id="{D50BD225-714D-4423-A922-6636CFE84DC5}"/>
              </a:ext>
            </a:extLst>
          </p:cNvPr>
          <p:cNvSpPr/>
          <p:nvPr/>
        </p:nvSpPr>
        <p:spPr>
          <a:xfrm>
            <a:off x="290800" y="4992465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1838CF7B-BA58-41DE-AD37-62C91ED3459E}"/>
              </a:ext>
            </a:extLst>
          </p:cNvPr>
          <p:cNvSpPr/>
          <p:nvPr/>
        </p:nvSpPr>
        <p:spPr>
          <a:xfrm>
            <a:off x="282464" y="5656027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6F3BAC-9597-4BD8-A060-1E2711B5D48E}"/>
              </a:ext>
            </a:extLst>
          </p:cNvPr>
          <p:cNvSpPr/>
          <p:nvPr/>
        </p:nvSpPr>
        <p:spPr>
          <a:xfrm>
            <a:off x="2685507" y="3230650"/>
            <a:ext cx="4685112" cy="573940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25" name="Freeform 17">
            <a:extLst>
              <a:ext uri="{FF2B5EF4-FFF2-40B4-BE49-F238E27FC236}">
                <a16:creationId xmlns:a16="http://schemas.microsoft.com/office/drawing/2014/main" id="{398FF7D5-E06E-4176-BA02-E9ED49DBAF93}"/>
              </a:ext>
            </a:extLst>
          </p:cNvPr>
          <p:cNvSpPr>
            <a:spLocks/>
          </p:cNvSpPr>
          <p:nvPr/>
        </p:nvSpPr>
        <p:spPr bwMode="auto">
          <a:xfrm>
            <a:off x="2798407" y="1672770"/>
            <a:ext cx="45719" cy="1330603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8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" grpId="0" animBg="1"/>
      <p:bldP spid="38" grpId="0"/>
      <p:bldP spid="9" grpId="0"/>
      <p:bldP spid="10" grpId="0" animBg="1"/>
      <p:bldP spid="11" grpId="0"/>
      <p:bldP spid="50" grpId="0"/>
      <p:bldP spid="52" grpId="0"/>
      <p:bldP spid="56" grpId="0" animBg="1"/>
      <p:bldP spid="57" grpId="0" animBg="1"/>
      <p:bldP spid="58" grpId="0" animBg="1"/>
      <p:bldP spid="59" grpId="0"/>
      <p:bldP spid="61" grpId="0"/>
      <p:bldP spid="69" grpId="0"/>
      <p:bldP spid="70" grpId="0"/>
      <p:bldP spid="71" grpId="0"/>
      <p:bldP spid="72" grpId="0" animBg="1"/>
      <p:bldP spid="73" grpId="0" animBg="1"/>
      <p:bldP spid="24" grpId="0" animBg="1"/>
      <p:bldP spid="25" grpId="0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870859" y="2110581"/>
            <a:ext cx="5068124" cy="1876091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E1F07-4502-43AC-927D-E2E57934E7E3}"/>
              </a:ext>
            </a:extLst>
          </p:cNvPr>
          <p:cNvSpPr txBox="1"/>
          <p:nvPr/>
        </p:nvSpPr>
        <p:spPr>
          <a:xfrm>
            <a:off x="1130244" y="2687137"/>
            <a:ext cx="21797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Method:9</a:t>
            </a:r>
            <a:endParaRPr lang="en-IN" sz="4000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CDA6EF38-8AF1-43A5-8A55-5706410765B6}"/>
              </a:ext>
            </a:extLst>
          </p:cNvPr>
          <p:cNvSpPr/>
          <p:nvPr/>
        </p:nvSpPr>
        <p:spPr>
          <a:xfrm>
            <a:off x="3297114" y="2828578"/>
            <a:ext cx="705271" cy="425003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BA375-40BD-4010-AF73-AEA3092A164B}"/>
              </a:ext>
            </a:extLst>
          </p:cNvPr>
          <p:cNvSpPr txBox="1"/>
          <p:nvPr/>
        </p:nvSpPr>
        <p:spPr>
          <a:xfrm>
            <a:off x="4002385" y="2694684"/>
            <a:ext cx="19365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Gradient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42068614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of a Scalar Function</a:t>
            </a:r>
            <a:endParaRPr lang="en-IN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86849E73-FAA9-4E2A-89D9-9B5192566919}"/>
              </a:ext>
            </a:extLst>
          </p:cNvPr>
          <p:cNvSpPr/>
          <p:nvPr/>
        </p:nvSpPr>
        <p:spPr>
          <a:xfrm>
            <a:off x="178243" y="996425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2BCEC81-8475-451A-9F04-73A4D85ADEDF}"/>
              </a:ext>
            </a:extLst>
          </p:cNvPr>
          <p:cNvSpPr/>
          <p:nvPr/>
        </p:nvSpPr>
        <p:spPr>
          <a:xfrm>
            <a:off x="178243" y="3376512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382FA6-AE41-49C9-A12E-F4440CCC0E98}"/>
              </a:ext>
            </a:extLst>
          </p:cNvPr>
          <p:cNvSpPr txBox="1"/>
          <p:nvPr/>
        </p:nvSpPr>
        <p:spPr>
          <a:xfrm>
            <a:off x="653782" y="870518"/>
            <a:ext cx="10024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800" b="0" i="0" u="none" strike="noStrike" cap="none" spc="0" normalizeH="0" baseline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defRPr>
            </a:lvl1pPr>
          </a:lstStyle>
          <a:p>
            <a:r>
              <a:rPr lang="en-US" dirty="0"/>
              <a:t>A function whose </a:t>
            </a:r>
            <a:r>
              <a:rPr lang="en-US" dirty="0">
                <a:solidFill>
                  <a:srgbClr val="FF0000"/>
                </a:solidFill>
              </a:rPr>
              <a:t>codomain</a:t>
            </a:r>
            <a:r>
              <a:rPr lang="en-US" dirty="0"/>
              <a:t> is scalars is called a </a:t>
            </a:r>
            <a:r>
              <a:rPr lang="en-US" dirty="0">
                <a:solidFill>
                  <a:srgbClr val="FF0000"/>
                </a:solidFill>
              </a:rPr>
              <a:t>scalar function</a:t>
            </a:r>
            <a:r>
              <a:rPr lang="en-US" dirty="0"/>
              <a:t>. 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DF43BD-9806-4964-B09C-FC1A75AF0E66}"/>
                  </a:ext>
                </a:extLst>
              </p:cNvPr>
              <p:cNvSpPr txBox="1"/>
              <p:nvPr/>
            </p:nvSpPr>
            <p:spPr>
              <a:xfrm>
                <a:off x="982663" y="1503715"/>
                <a:ext cx="77142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  <a:latin typeface="+mj-lt"/>
                  </a:rPr>
                  <a:t>Example</a:t>
                </a:r>
                <a:r>
                  <a:rPr lang="en-US" sz="2800" dirty="0">
                    <a:latin typeface="+mj-lt"/>
                  </a:rPr>
                  <a:t>:</a:t>
                </a:r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2800" b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sz="2800" b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b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m:rPr>
                        <m:sty m:val="p"/>
                      </m:rPr>
                      <a:rPr lang="en-US" sz="2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2800" b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is a scalar</a:t>
                </a:r>
                <a:r>
                  <a:rPr lang="en-US" sz="1200" b="1" u="wavy" cap="all" dirty="0">
                    <a:solidFill>
                      <a:srgbClr val="7030A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" panose="02040503050406030204" pitchFamily="18" charset="0"/>
                    <a:ea typeface="Calibri" panose="020F0502020204030204" pitchFamily="34" charset="0"/>
                    <a:cs typeface="Shruti" panose="020B0502040204020203" pitchFamily="34" charset="0"/>
                  </a:rPr>
                  <a:t> </a:t>
                </a:r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function.</a:t>
                </a:r>
                <a:endParaRPr lang="en-IN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DF43BD-9806-4964-B09C-FC1A75AF0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63" y="1503715"/>
                <a:ext cx="7714268" cy="523220"/>
              </a:xfrm>
              <a:prstGeom prst="rect">
                <a:avLst/>
              </a:prstGeom>
              <a:blipFill>
                <a:blip r:embed="rId2"/>
                <a:stretch>
                  <a:fillRect l="-1580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75C85F-3A91-4F0C-9BFA-4A15D42DF618}"/>
                  </a:ext>
                </a:extLst>
              </p:cNvPr>
              <p:cNvSpPr txBox="1"/>
              <p:nvPr/>
            </p:nvSpPr>
            <p:spPr>
              <a:xfrm>
                <a:off x="644236" y="3239593"/>
                <a:ext cx="113695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The </a:t>
                </a:r>
                <a:r>
                  <a:rPr lang="en-US" sz="2800" dirty="0">
                    <a:solidFill>
                      <a:srgbClr val="FF0000"/>
                    </a:solidFill>
                    <a:latin typeface="+mj-lt"/>
                  </a:rPr>
                  <a:t>gradient</a:t>
                </a:r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 of a scalar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1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800" b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1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 b="0" i="1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b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 b="0" i="1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2800" b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 is denoted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grad</m:t>
                    </m:r>
                    <m:r>
                      <a:rPr lang="en-US" sz="2800" b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800" b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 </m:t>
                    </m:r>
                    <m:r>
                      <m:rPr>
                        <m:sty m:val="p"/>
                      </m:rPr>
                      <a:rPr lang="en-US" sz="2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800" b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 defined as</a:t>
                </a:r>
                <a:endParaRPr lang="en-IN" sz="2800" dirty="0">
                  <a:solidFill>
                    <a:srgbClr val="21212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875C85F-3A91-4F0C-9BFA-4A15D42DF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36" y="3239593"/>
                <a:ext cx="11369521" cy="523220"/>
              </a:xfrm>
              <a:prstGeom prst="rect">
                <a:avLst/>
              </a:prstGeom>
              <a:blipFill>
                <a:blip r:embed="rId3"/>
                <a:stretch>
                  <a:fillRect l="-1126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9657F1-F665-4B9C-A251-65E1B9E5773A}"/>
                  </a:ext>
                </a:extLst>
              </p:cNvPr>
              <p:cNvSpPr txBox="1"/>
              <p:nvPr/>
            </p:nvSpPr>
            <p:spPr>
              <a:xfrm>
                <a:off x="8368051" y="3834627"/>
                <a:ext cx="3823950" cy="985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  <m:r>
                        <a:rPr lang="en-IN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</m:acc>
                      <m:r>
                        <a:rPr lang="en-IN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r>
                        <a:rPr lang="en-IN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</m:acc>
                      <m:r>
                        <a:rPr lang="en-IN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den>
                      </m:f>
                      <m:r>
                        <a:rPr lang="en-IN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acc>
                      <m:r>
                        <a:rPr lang="en-IN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9657F1-F665-4B9C-A251-65E1B9E57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051" y="3834627"/>
                <a:ext cx="3823950" cy="9855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B153E7-3B93-4D6D-837A-65B8D91A0322}"/>
                  </a:ext>
                </a:extLst>
              </p:cNvPr>
              <p:cNvSpPr txBox="1"/>
              <p:nvPr/>
            </p:nvSpPr>
            <p:spPr>
              <a:xfrm>
                <a:off x="6819088" y="2152090"/>
                <a:ext cx="3934223" cy="985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  <m: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i</m:t>
                          </m:r>
                        </m:e>
                      </m:acc>
                      <m: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  <m: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j</m:t>
                          </m:r>
                        </m:e>
                      </m:acc>
                      <m: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z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  <m: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k</m:t>
                          </m:r>
                        </m:e>
                      </m:acc>
                      <m:r>
                        <m:rPr>
                          <m:nor/>
                        </m:rPr>
                        <a:rPr lang="en-US" sz="2800" dirty="0">
                          <a:solidFill>
                            <a:srgbClr val="212121"/>
                          </a:solidFill>
                        </a:rPr>
                        <m:t>.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B153E7-3B93-4D6D-837A-65B8D91A0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088" y="2152090"/>
                <a:ext cx="3934223" cy="9855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696875-8AB6-41FE-BCBB-9A61D155897B}"/>
                  </a:ext>
                </a:extLst>
              </p:cNvPr>
              <p:cNvSpPr txBox="1"/>
              <p:nvPr/>
            </p:nvSpPr>
            <p:spPr>
              <a:xfrm>
                <a:off x="596854" y="2376967"/>
                <a:ext cx="36032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Del operator</a:t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IN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∇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(</a:t>
                </a:r>
                <a:r>
                  <a:rPr kumimoji="0" lang="en-IN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nabla</a:t>
                </a: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)</a:t>
                </a:r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696875-8AB6-41FE-BCBB-9A61D1558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54" y="2376967"/>
                <a:ext cx="3603258" cy="523220"/>
              </a:xfrm>
              <a:prstGeom prst="rect">
                <a:avLst/>
              </a:prstGeom>
              <a:blipFill>
                <a:blip r:embed="rId6"/>
                <a:stretch>
                  <a:fillRect l="-3553" t="-12791" r="-1692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17253B-2C3F-4809-93CD-6BAB354B4737}"/>
                  </a:ext>
                </a:extLst>
              </p:cNvPr>
              <p:cNvSpPr txBox="1"/>
              <p:nvPr/>
            </p:nvSpPr>
            <p:spPr>
              <a:xfrm>
                <a:off x="653783" y="4113328"/>
                <a:ext cx="19324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grad</a:t>
                </a:r>
                <a14:m>
                  <m:oMath xmlns:m="http://schemas.openxmlformats.org/officeDocument/2006/math">
                    <m:r>
                      <a:rPr kumimoji="0" lang="en-IN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∇</m:t>
                    </m:r>
                    <m:r>
                      <a:rPr kumimoji="0" lang="en-IN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</m:oMath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A17253B-2C3F-4809-93CD-6BAB354B4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3" y="4113328"/>
                <a:ext cx="1932495" cy="523220"/>
              </a:xfrm>
              <a:prstGeom prst="rect">
                <a:avLst/>
              </a:prstGeom>
              <a:blipFill>
                <a:blip r:embed="rId7"/>
                <a:stretch>
                  <a:fillRect l="-6309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5D4772-71E2-4F0C-886A-A52BA6E57D8F}"/>
                  </a:ext>
                </a:extLst>
              </p:cNvPr>
              <p:cNvSpPr txBox="1"/>
              <p:nvPr/>
            </p:nvSpPr>
            <p:spPr>
              <a:xfrm>
                <a:off x="5513565" y="3834627"/>
                <a:ext cx="3162497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I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I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I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21212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35D4772-71E2-4F0C-886A-A52BA6E57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565" y="3834627"/>
                <a:ext cx="3162497" cy="10604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7E43A48-7786-4C7E-9AA7-7DF69EB7F54F}"/>
              </a:ext>
            </a:extLst>
          </p:cNvPr>
          <p:cNvSpPr txBox="1"/>
          <p:nvPr/>
        </p:nvSpPr>
        <p:spPr>
          <a:xfrm>
            <a:off x="502945" y="4743586"/>
            <a:ext cx="6373074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The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gradient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of scalar function is a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vector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.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91EA882-5857-4F01-87DA-2ADCA66E955E}"/>
              </a:ext>
            </a:extLst>
          </p:cNvPr>
          <p:cNvSpPr/>
          <p:nvPr/>
        </p:nvSpPr>
        <p:spPr>
          <a:xfrm>
            <a:off x="178243" y="4995312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ACCBA2-0238-4802-A510-29F28C87E2CE}"/>
                  </a:ext>
                </a:extLst>
              </p:cNvPr>
              <p:cNvSpPr txBox="1"/>
              <p:nvPr/>
            </p:nvSpPr>
            <p:spPr>
              <a:xfrm>
                <a:off x="4054564" y="2107296"/>
                <a:ext cx="2898908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3ACCBA2-0238-4802-A510-29F28C87E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564" y="2107296"/>
                <a:ext cx="2898908" cy="10604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E5B33D-7E66-4B64-814F-C976312BEAD9}"/>
                  </a:ext>
                </a:extLst>
              </p:cNvPr>
              <p:cNvSpPr txBox="1"/>
              <p:nvPr/>
            </p:nvSpPr>
            <p:spPr>
              <a:xfrm>
                <a:off x="2429912" y="3824066"/>
                <a:ext cx="3162497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f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E5B33D-7E66-4B64-814F-C976312BE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912" y="3824066"/>
                <a:ext cx="3162497" cy="10604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2D9BAEED-EC96-4743-8D3C-C7508778D036}"/>
              </a:ext>
            </a:extLst>
          </p:cNvPr>
          <p:cNvSpPr/>
          <p:nvPr/>
        </p:nvSpPr>
        <p:spPr>
          <a:xfrm>
            <a:off x="178243" y="2495742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2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5" grpId="0" animBg="1"/>
      <p:bldP spid="12" grpId="0"/>
      <p:bldP spid="14" grpId="0"/>
      <p:bldP spid="20" grpId="0"/>
      <p:bldP spid="21" grpId="0"/>
      <p:bldP spid="10" grpId="0"/>
      <p:bldP spid="13" grpId="0"/>
      <p:bldP spid="16" grpId="0"/>
      <p:bldP spid="6" grpId="0"/>
      <p:bldP spid="22" grpId="0"/>
      <p:bldP spid="23" grpId="0" animBg="1"/>
      <p:bldP spid="17" grpId="0"/>
      <p:bldP spid="18" grpId="0"/>
      <p:bldP spid="1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Gradient of a Scalar Function</a:t>
            </a:r>
            <a:endParaRPr lang="en-IN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F2B7979-D789-4319-86E5-8204F2453DC5}"/>
              </a:ext>
            </a:extLst>
          </p:cNvPr>
          <p:cNvSpPr txBox="1">
            <a:spLocks/>
          </p:cNvSpPr>
          <p:nvPr/>
        </p:nvSpPr>
        <p:spPr>
          <a:xfrm>
            <a:off x="131179" y="988862"/>
            <a:ext cx="1729151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1: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FF0A1B9-0571-4048-88DE-E945974FB61E}"/>
              </a:ext>
            </a:extLst>
          </p:cNvPr>
          <p:cNvSpPr txBox="1">
            <a:spLocks/>
          </p:cNvSpPr>
          <p:nvPr/>
        </p:nvSpPr>
        <p:spPr>
          <a:xfrm>
            <a:off x="131179" y="1682552"/>
            <a:ext cx="1421890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070D6E-1E3E-4937-9EEE-B8B166AC0D1C}"/>
                  </a:ext>
                </a:extLst>
              </p:cNvPr>
              <p:cNvSpPr txBox="1"/>
              <p:nvPr/>
            </p:nvSpPr>
            <p:spPr>
              <a:xfrm>
                <a:off x="1860330" y="967179"/>
                <a:ext cx="6632029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∇ϕ</m:t>
                    </m:r>
                    <m:r>
                      <a:rPr lang="en-US" sz="2800" b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at</a:t>
                </a:r>
                <a14:m>
                  <m:oMath xmlns:m="http://schemas.openxmlformats.org/officeDocument/2006/math">
                    <m:r>
                      <a:rPr lang="en-US" sz="2800" b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−</m:t>
                    </m:r>
                    <m:r>
                      <a:rPr lang="en-US" sz="28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b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−</m:t>
                    </m:r>
                    <m:r>
                      <a:rPr lang="en-US" sz="2800" b="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j-lt"/>
                  </a:rPr>
                  <a:t>,</a:t>
                </a:r>
                <a:r>
                  <a:rPr lang="en-US" sz="2800" dirty="0">
                    <a:solidFill>
                      <a:srgbClr val="0070C0"/>
                    </a:solidFill>
                    <a:latin typeface="+mj-lt"/>
                  </a:rPr>
                  <a:t> </a:t>
                </a:r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if</a:t>
                </a:r>
                <a14:m>
                  <m:oMath xmlns:m="http://schemas.openxmlformats.org/officeDocument/2006/math">
                    <m:r>
                      <a:rPr lang="en-US" sz="2800" b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ϕ</m:t>
                    </m:r>
                    <m:r>
                      <a:rPr lang="en-US" sz="2800" b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b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sz="2800" b="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.</a:t>
                </a:r>
                <a:endParaRPr lang="en-IN" sz="2800" dirty="0">
                  <a:solidFill>
                    <a:srgbClr val="21212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070D6E-1E3E-4937-9EEE-B8B166AC0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30" y="967179"/>
                <a:ext cx="6632029" cy="532966"/>
              </a:xfrm>
              <a:prstGeom prst="rect">
                <a:avLst/>
              </a:prstGeom>
              <a:blipFill>
                <a:blip r:embed="rId2"/>
                <a:stretch>
                  <a:fillRect l="-1838" t="-11494" r="-92" b="-310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F61D4A-5737-44F6-9E29-E0C659CBEC52}"/>
                  </a:ext>
                </a:extLst>
              </p:cNvPr>
              <p:cNvSpPr txBox="1"/>
              <p:nvPr/>
            </p:nvSpPr>
            <p:spPr>
              <a:xfrm>
                <a:off x="1860329" y="1626024"/>
                <a:ext cx="3741685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1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ϕ</m:t>
                    </m:r>
                    <m:r>
                      <a:rPr lang="en-US" sz="2800" b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IN" sz="2800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 b="0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 b="0" i="1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b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IN" sz="2800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sz="2800" b="0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IN" sz="2800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sz="2800" b="0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.</a:t>
                </a:r>
                <a:endParaRPr lang="en-IN" sz="2800" dirty="0">
                  <a:solidFill>
                    <a:srgbClr val="21212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F61D4A-5737-44F6-9E29-E0C659CBE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9" y="1626024"/>
                <a:ext cx="3741685" cy="532966"/>
              </a:xfrm>
              <a:prstGeom prst="rect">
                <a:avLst/>
              </a:prstGeom>
              <a:blipFill>
                <a:blip r:embed="rId3"/>
                <a:stretch>
                  <a:fillRect l="-3257" t="-11494" r="-977" b="-3103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8692E5-21FD-498C-B57C-71B1CBC053CC}"/>
                  </a:ext>
                </a:extLst>
              </p:cNvPr>
              <p:cNvSpPr txBox="1"/>
              <p:nvPr/>
            </p:nvSpPr>
            <p:spPr>
              <a:xfrm>
                <a:off x="1860329" y="2422748"/>
                <a:ext cx="1439920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n-US" sz="2800" b="0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ϕ</m:t>
                      </m:r>
                      <m:r>
                        <a:rPr lang="en-US" sz="2800" b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21212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8692E5-21FD-498C-B57C-71B1CBC05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9" y="2422748"/>
                <a:ext cx="143992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EE7E04-33D5-4416-AF83-7F807661FB00}"/>
                  </a:ext>
                </a:extLst>
              </p:cNvPr>
              <p:cNvSpPr txBox="1"/>
              <p:nvPr/>
            </p:nvSpPr>
            <p:spPr>
              <a:xfrm>
                <a:off x="3174124" y="2158990"/>
                <a:ext cx="2648607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  <m:r>
                                <a:rPr lang="en-IN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den>
                          </m:f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  <m:r>
                                <a:rPr lang="en-IN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y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den>
                          </m:f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  <m:r>
                                <a:rPr lang="en-IN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z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EE7E04-33D5-4416-AF83-7F807661F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124" y="2158990"/>
                <a:ext cx="2648607" cy="1060483"/>
              </a:xfrm>
              <a:prstGeom prst="rect">
                <a:avLst/>
              </a:prstGeom>
              <a:blipFill>
                <a:blip r:embed="rId5"/>
                <a:stretch>
                  <a:fillRect r="-9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032E3C-5C74-419E-9E1B-B6E4D5A1CEB8}"/>
                  </a:ext>
                </a:extLst>
              </p:cNvPr>
              <p:cNvSpPr txBox="1"/>
              <p:nvPr/>
            </p:nvSpPr>
            <p:spPr>
              <a:xfrm>
                <a:off x="2832295" y="3389950"/>
                <a:ext cx="48181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032E3C-5C74-419E-9E1B-B6E4D5A1C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295" y="3389950"/>
                <a:ext cx="481818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E55DDC-8A8E-4372-83C0-70D2097C0D8F}"/>
                  </a:ext>
                </a:extLst>
              </p:cNvPr>
              <p:cNvSpPr txBox="1"/>
              <p:nvPr/>
            </p:nvSpPr>
            <p:spPr>
              <a:xfrm>
                <a:off x="698936" y="4200046"/>
                <a:ext cx="11125202" cy="584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  <m:sub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IN" sz="28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IN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IN" sz="2800" b="0" i="1" smtClean="0">
                                  <a:solidFill>
                                    <a:schemeClr val="accent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</m:d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</m:e>
                          </m:d>
                          <m:r>
                            <a:rPr lang="en-IN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 3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 −2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21212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E55DDC-8A8E-4372-83C0-70D2097C0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36" y="4200046"/>
                <a:ext cx="11125202" cy="5843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79AD77-C643-435E-8F30-84D7CE20160A}"/>
                  </a:ext>
                </a:extLst>
              </p:cNvPr>
              <p:cNvSpPr txBox="1"/>
              <p:nvPr/>
            </p:nvSpPr>
            <p:spPr>
              <a:xfrm>
                <a:off x="6095999" y="3389950"/>
                <a:ext cx="13672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−2</m:t>
                      </m:r>
                      <m:sSup>
                        <m:sSup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z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79AD77-C643-435E-8F30-84D7CE201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3389950"/>
                <a:ext cx="136725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5837EB-E891-4FB9-A633-DC2C76BB4F87}"/>
                  </a:ext>
                </a:extLst>
              </p:cNvPr>
              <p:cNvSpPr txBox="1"/>
              <p:nvPr/>
            </p:nvSpPr>
            <p:spPr>
              <a:xfrm>
                <a:off x="3321818" y="3394041"/>
                <a:ext cx="8187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6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xy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5837EB-E891-4FB9-A633-DC2C76BB4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818" y="3394041"/>
                <a:ext cx="81870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0C08E9-A1CF-468A-A9DB-8EA0AA4E1337}"/>
                  </a:ext>
                </a:extLst>
              </p:cNvPr>
              <p:cNvSpPr txBox="1"/>
              <p:nvPr/>
            </p:nvSpPr>
            <p:spPr>
              <a:xfrm>
                <a:off x="4034017" y="3411102"/>
                <a:ext cx="22275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</m:t>
                      </m:r>
                      <m:sSup>
                        <m:sSup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−3</m:t>
                      </m:r>
                      <m:sSup>
                        <m:sSup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z</m:t>
                          </m:r>
                        </m:e>
                        <m: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0C08E9-A1CF-468A-A9DB-8EA0AA4E1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017" y="3411102"/>
                <a:ext cx="222752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2E1861E-4009-4B85-BAB8-556D75B8E9DF}"/>
                  </a:ext>
                </a:extLst>
              </p:cNvPr>
              <p:cNvSpPr txBox="1"/>
              <p:nvPr/>
            </p:nvSpPr>
            <p:spPr>
              <a:xfrm>
                <a:off x="3731171" y="4256574"/>
                <a:ext cx="3806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</m:oMath>
                  </m:oMathPara>
                </a14:m>
                <a:endParaRPr lang="en-I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2E1861E-4009-4B85-BAB8-556D75B8E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171" y="4256574"/>
                <a:ext cx="38069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7B1D86-9146-48C1-8725-FE5F04841C7A}"/>
                  </a:ext>
                </a:extLst>
              </p:cNvPr>
              <p:cNvSpPr txBox="1"/>
              <p:nvPr/>
            </p:nvSpPr>
            <p:spPr>
              <a:xfrm>
                <a:off x="5274486" y="4245941"/>
                <a:ext cx="3806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</m:oMath>
                  </m:oMathPara>
                </a14:m>
                <a:endParaRPr lang="en-I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87B1D86-9146-48C1-8725-FE5F04841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486" y="4245941"/>
                <a:ext cx="38069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F8D003D-23C8-450A-9BC7-1D283941BBC5}"/>
                  </a:ext>
                </a:extLst>
              </p:cNvPr>
              <p:cNvSpPr txBox="1"/>
              <p:nvPr/>
            </p:nvSpPr>
            <p:spPr>
              <a:xfrm>
                <a:off x="4196713" y="4235308"/>
                <a:ext cx="6034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−2</m:t>
                      </m:r>
                    </m:oMath>
                  </m:oMathPara>
                </a14:m>
                <a:endParaRPr lang="en-IN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F8D003D-23C8-450A-9BC7-1D283941B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713" y="4235308"/>
                <a:ext cx="60342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45875-EE06-40D2-91AE-AF01BFC4E1FB}"/>
                  </a:ext>
                </a:extLst>
              </p:cNvPr>
              <p:cNvSpPr txBox="1"/>
              <p:nvPr/>
            </p:nvSpPr>
            <p:spPr>
              <a:xfrm>
                <a:off x="6516087" y="4230631"/>
                <a:ext cx="6034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−2</m:t>
                      </m:r>
                    </m:oMath>
                  </m:oMathPara>
                </a14:m>
                <a:endParaRPr lang="en-IN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5145875-EE06-40D2-91AE-AF01BFC4E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087" y="4230631"/>
                <a:ext cx="60342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4AC3BF-8F97-4412-B55D-5426E732883B}"/>
                  </a:ext>
                </a:extLst>
              </p:cNvPr>
              <p:cNvSpPr txBox="1"/>
              <p:nvPr/>
            </p:nvSpPr>
            <p:spPr>
              <a:xfrm>
                <a:off x="8796703" y="4221728"/>
                <a:ext cx="6034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−2</m:t>
                      </m:r>
                    </m:oMath>
                  </m:oMathPara>
                </a14:m>
                <a:endParaRPr lang="en-IN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94AC3BF-8F97-4412-B55D-5426E7328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703" y="4221728"/>
                <a:ext cx="60342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D2F4B8-E219-4CED-994C-57FC0CC5A0DE}"/>
                  </a:ext>
                </a:extLst>
              </p:cNvPr>
              <p:cNvSpPr txBox="1"/>
              <p:nvPr/>
            </p:nvSpPr>
            <p:spPr>
              <a:xfrm>
                <a:off x="9655909" y="4224675"/>
                <a:ext cx="6034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−1</m:t>
                      </m:r>
                    </m:oMath>
                  </m:oMathPara>
                </a14:m>
                <a:endParaRPr lang="en-IN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3D2F4B8-E219-4CED-994C-57FC0CC5A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909" y="4224675"/>
                <a:ext cx="60342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EE68F3D-86B8-44DA-8F1F-D4738C419C0F}"/>
                  </a:ext>
                </a:extLst>
              </p:cNvPr>
              <p:cNvSpPr txBox="1"/>
              <p:nvPr/>
            </p:nvSpPr>
            <p:spPr>
              <a:xfrm>
                <a:off x="7358875" y="4221728"/>
                <a:ext cx="6034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−1</m:t>
                      </m:r>
                    </m:oMath>
                  </m:oMathPara>
                </a14:m>
                <a:endParaRPr lang="en-IN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EE68F3D-86B8-44DA-8F1F-D4738C419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75" y="4221728"/>
                <a:ext cx="60342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CB3FE3F-AFC5-4EC2-B5CE-7D99B60817FB}"/>
                  </a:ext>
                </a:extLst>
              </p:cNvPr>
              <p:cNvSpPr txBox="1"/>
              <p:nvPr/>
            </p:nvSpPr>
            <p:spPr>
              <a:xfrm>
                <a:off x="2832296" y="4890699"/>
                <a:ext cx="36287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−12, 3−12, −16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CB3FE3F-AFC5-4EC2-B5CE-7D99B608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296" y="4890699"/>
                <a:ext cx="3628758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C52021-040F-460D-B878-83EFB529ABB1}"/>
                  </a:ext>
                </a:extLst>
              </p:cNvPr>
              <p:cNvSpPr txBox="1"/>
              <p:nvPr/>
            </p:nvSpPr>
            <p:spPr>
              <a:xfrm>
                <a:off x="698937" y="5483012"/>
                <a:ext cx="5064554" cy="5535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∇</m:t>
                      </m:r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ϕ</m:t>
                          </m:r>
                        </m:e>
                        <m:sub>
                          <m:d>
                            <m:dPr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1, −2, −1</m:t>
                              </m:r>
                            </m:e>
                          </m:d>
                        </m:sub>
                      </m:sSub>
                      <m:r>
                        <a:rPr lang="en-US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−12, −9, −16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C52021-040F-460D-B878-83EFB529A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37" y="5483012"/>
                <a:ext cx="5064554" cy="55354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E10AD86A-1720-4569-8459-50342564E45F}"/>
              </a:ext>
            </a:extLst>
          </p:cNvPr>
          <p:cNvSpPr/>
          <p:nvPr/>
        </p:nvSpPr>
        <p:spPr>
          <a:xfrm>
            <a:off x="1132518" y="5468304"/>
            <a:ext cx="4522661" cy="568257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57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4" grpId="0"/>
      <p:bldP spid="5" grpId="0"/>
      <p:bldP spid="26" grpId="0"/>
      <p:bldP spid="8" grpId="0"/>
      <p:bldP spid="9" grpId="0"/>
      <p:bldP spid="30" grpId="0"/>
      <p:bldP spid="32" grpId="0"/>
      <p:bldP spid="34" grpId="0"/>
      <p:bldP spid="36" grpId="0"/>
      <p:bldP spid="35" grpId="0"/>
      <p:bldP spid="40" grpId="0"/>
      <p:bldP spid="42" grpId="0"/>
      <p:bldP spid="44" grpId="0"/>
      <p:bldP spid="46" grpId="0"/>
      <p:bldP spid="48" grpId="0"/>
      <p:bldP spid="50" grpId="0"/>
      <p:bldP spid="54" grpId="0"/>
      <p:bldP spid="5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Gradient of a Scalar Function</a:t>
            </a:r>
            <a:endParaRPr lang="en-IN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F2B7979-D789-4319-86E5-8204F2453DC5}"/>
              </a:ext>
            </a:extLst>
          </p:cNvPr>
          <p:cNvSpPr txBox="1">
            <a:spLocks/>
          </p:cNvSpPr>
          <p:nvPr/>
        </p:nvSpPr>
        <p:spPr>
          <a:xfrm>
            <a:off x="131179" y="988862"/>
            <a:ext cx="1729151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5: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FF0A1B9-0571-4048-88DE-E945974FB61E}"/>
              </a:ext>
            </a:extLst>
          </p:cNvPr>
          <p:cNvSpPr txBox="1">
            <a:spLocks/>
          </p:cNvSpPr>
          <p:nvPr/>
        </p:nvSpPr>
        <p:spPr>
          <a:xfrm>
            <a:off x="131179" y="1682552"/>
            <a:ext cx="1421890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070D6E-1E3E-4937-9EEE-B8B166AC0D1C}"/>
              </a:ext>
            </a:extLst>
          </p:cNvPr>
          <p:cNvSpPr txBox="1"/>
          <p:nvPr/>
        </p:nvSpPr>
        <p:spPr>
          <a:xfrm>
            <a:off x="1860329" y="935266"/>
            <a:ext cx="15061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212121"/>
                </a:solidFill>
                <a:latin typeface="+mj-lt"/>
              </a:rPr>
              <a:t>Evaluate</a:t>
            </a:r>
            <a:endParaRPr lang="en-IN" sz="2800" dirty="0">
              <a:solidFill>
                <a:srgbClr val="21212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F61D4A-5737-44F6-9E29-E0C659CBEC52}"/>
                  </a:ext>
                </a:extLst>
              </p:cNvPr>
              <p:cNvSpPr txBox="1"/>
              <p:nvPr/>
            </p:nvSpPr>
            <p:spPr>
              <a:xfrm>
                <a:off x="1860329" y="1626024"/>
                <a:ext cx="5094948" cy="5822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Let,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800" b="0" i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lang="en-US" sz="2800" b="0" i="0" smtClean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sz="2800" b="0" i="0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800" b="0" i="0" smtClean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0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sz="2800" b="0" i="0" smtClean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0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US" sz="2800" b="0" i="0" smtClean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.</a:t>
                </a:r>
                <a:endParaRPr lang="en-IN" sz="2800" dirty="0">
                  <a:solidFill>
                    <a:srgbClr val="21212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F61D4A-5737-44F6-9E29-E0C659CBE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9" y="1626024"/>
                <a:ext cx="5094948" cy="582211"/>
              </a:xfrm>
              <a:prstGeom prst="rect">
                <a:avLst/>
              </a:prstGeom>
              <a:blipFill>
                <a:blip r:embed="rId2"/>
                <a:stretch>
                  <a:fillRect l="-2392" t="-1053" b="-294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8692E5-21FD-498C-B57C-71B1CBC053CC}"/>
                  </a:ext>
                </a:extLst>
              </p:cNvPr>
              <p:cNvSpPr txBox="1"/>
              <p:nvPr/>
            </p:nvSpPr>
            <p:spPr>
              <a:xfrm>
                <a:off x="1860329" y="2422748"/>
                <a:ext cx="1439920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21212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8692E5-21FD-498C-B57C-71B1CBC05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9" y="2422748"/>
                <a:ext cx="143992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EE7E04-33D5-4416-AF83-7F807661FB00}"/>
                  </a:ext>
                </a:extLst>
              </p:cNvPr>
              <p:cNvSpPr txBox="1"/>
              <p:nvPr/>
            </p:nvSpPr>
            <p:spPr>
              <a:xfrm>
                <a:off x="3083499" y="2103671"/>
                <a:ext cx="2648607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IN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IN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IN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EE7E04-33D5-4416-AF83-7F807661F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499" y="2103671"/>
                <a:ext cx="2648607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032E3C-5C74-419E-9E1B-B6E4D5A1CEB8}"/>
                  </a:ext>
                </a:extLst>
              </p:cNvPr>
              <p:cNvSpPr txBox="1"/>
              <p:nvPr/>
            </p:nvSpPr>
            <p:spPr>
              <a:xfrm>
                <a:off x="2705832" y="3330142"/>
                <a:ext cx="8208598" cy="616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032E3C-5C74-419E-9E1B-B6E4D5A1C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832" y="3330142"/>
                <a:ext cx="8208598" cy="6167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E55DDC-8A8E-4372-83C0-70D2097C0D8F}"/>
                  </a:ext>
                </a:extLst>
              </p:cNvPr>
              <p:cNvSpPr txBox="1"/>
              <p:nvPr/>
            </p:nvSpPr>
            <p:spPr>
              <a:xfrm>
                <a:off x="2705832" y="4177199"/>
                <a:ext cx="3207782" cy="5822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21212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E55DDC-8A8E-4372-83C0-70D2097C0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832" y="4177199"/>
                <a:ext cx="3207782" cy="5822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CA104E7-E4FD-4103-95D7-08D866779993}"/>
                  </a:ext>
                </a:extLst>
              </p:cNvPr>
              <p:cNvSpPr txBox="1"/>
              <p:nvPr/>
            </p:nvSpPr>
            <p:spPr>
              <a:xfrm>
                <a:off x="3174124" y="887310"/>
                <a:ext cx="896464" cy="5822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∇</m:t>
                    </m:r>
                    <m:sSup>
                      <m:sSupPr>
                        <m:ctrlPr>
                          <a:rPr kumimoji="0" lang="en-I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e</m:t>
                        </m:r>
                      </m:e>
                      <m:sup>
                        <m:sSup>
                          <m:sSupPr>
                            <m:ctrlPr>
                              <a:rPr kumimoji="0" lang="en-I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r</m:t>
                            </m:r>
                          </m:e>
                          <m:sup>
                            <m: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</m:oMath>
                </a14:m>
                <a:r>
                  <a:rPr lang="en-IN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CA104E7-E4FD-4103-95D7-08D866779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124" y="887310"/>
                <a:ext cx="896464" cy="5822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AA546CF-A890-434F-B176-B315D76CBE43}"/>
                  </a:ext>
                </a:extLst>
              </p:cNvPr>
              <p:cNvSpPr txBox="1"/>
              <p:nvPr/>
            </p:nvSpPr>
            <p:spPr>
              <a:xfrm>
                <a:off x="3985315" y="931523"/>
                <a:ext cx="40329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where</a:t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p>
                      <m:sSup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r</m:t>
                        </m:r>
                      </m:e>
                      <m:sup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I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e>
                      <m:sup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p>
                      <m:sSupPr>
                        <m:ctrlPr>
                          <a:rPr kumimoji="0" lang="en-I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  <m:sup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p>
                      <m:sSupPr>
                        <m:ctrlPr>
                          <a:rPr kumimoji="0" lang="en-I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z</m:t>
                        </m:r>
                      </m:e>
                      <m:sup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AA546CF-A890-434F-B176-B315D76CB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315" y="931523"/>
                <a:ext cx="4032914" cy="523220"/>
              </a:xfrm>
              <a:prstGeom prst="rect">
                <a:avLst/>
              </a:prstGeom>
              <a:blipFill>
                <a:blip r:embed="rId8"/>
                <a:stretch>
                  <a:fillRect l="-3177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3ED607-B1B2-4538-BDAB-85C466B658CB}"/>
                  </a:ext>
                </a:extLst>
              </p:cNvPr>
              <p:cNvSpPr txBox="1"/>
              <p:nvPr/>
            </p:nvSpPr>
            <p:spPr>
              <a:xfrm>
                <a:off x="5687023" y="3369192"/>
                <a:ext cx="2612054" cy="5822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sz="280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33ED607-B1B2-4538-BDAB-85C466B65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023" y="3369192"/>
                <a:ext cx="2612054" cy="58221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C2AD19A-E49A-438A-8D11-28CFE616FBC6}"/>
                  </a:ext>
                </a:extLst>
              </p:cNvPr>
              <p:cNvSpPr txBox="1"/>
              <p:nvPr/>
            </p:nvSpPr>
            <p:spPr>
              <a:xfrm>
                <a:off x="8223418" y="3369192"/>
                <a:ext cx="2612054" cy="5822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sz="280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C2AD19A-E49A-438A-8D11-28CFE616F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418" y="3369192"/>
                <a:ext cx="2612054" cy="58221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C1C6BE-A30E-4059-A799-002734A732BE}"/>
                  </a:ext>
                </a:extLst>
              </p:cNvPr>
              <p:cNvSpPr txBox="1"/>
              <p:nvPr/>
            </p:nvSpPr>
            <p:spPr>
              <a:xfrm>
                <a:off x="1902147" y="4925398"/>
                <a:ext cx="3207782" cy="5822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21212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C1C6BE-A30E-4059-A799-002734A73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147" y="4925398"/>
                <a:ext cx="3207782" cy="58221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EFCCCDBA-584E-4E90-9AD8-C6E975DDE08E}"/>
              </a:ext>
            </a:extLst>
          </p:cNvPr>
          <p:cNvSpPr/>
          <p:nvPr/>
        </p:nvSpPr>
        <p:spPr>
          <a:xfrm>
            <a:off x="2356321" y="4953142"/>
            <a:ext cx="2575898" cy="540677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935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4" grpId="0"/>
      <p:bldP spid="5" grpId="0"/>
      <p:bldP spid="26" grpId="0"/>
      <p:bldP spid="8" grpId="0"/>
      <p:bldP spid="9" grpId="0"/>
      <p:bldP spid="27" grpId="0"/>
      <p:bldP spid="28" grpId="0"/>
      <p:bldP spid="29" grpId="0"/>
      <p:bldP spid="31" grpId="0"/>
      <p:bldP spid="33" grpId="0"/>
      <p:bldP spid="3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898568" y="2110581"/>
            <a:ext cx="7885214" cy="1876091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E1F07-4502-43AC-927D-E2E57934E7E3}"/>
              </a:ext>
            </a:extLst>
          </p:cNvPr>
          <p:cNvSpPr txBox="1"/>
          <p:nvPr/>
        </p:nvSpPr>
        <p:spPr>
          <a:xfrm>
            <a:off x="1130244" y="2687137"/>
            <a:ext cx="25920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Method:10</a:t>
            </a:r>
            <a:endParaRPr lang="en-IN" sz="4000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CDA6EF38-8AF1-43A5-8A55-5706410765B6}"/>
              </a:ext>
            </a:extLst>
          </p:cNvPr>
          <p:cNvSpPr/>
          <p:nvPr/>
        </p:nvSpPr>
        <p:spPr>
          <a:xfrm>
            <a:off x="3463368" y="2828578"/>
            <a:ext cx="705271" cy="425003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BA375-40BD-4010-AF73-AEA3092A164B}"/>
              </a:ext>
            </a:extLst>
          </p:cNvPr>
          <p:cNvSpPr txBox="1"/>
          <p:nvPr/>
        </p:nvSpPr>
        <p:spPr>
          <a:xfrm>
            <a:off x="4168639" y="2694684"/>
            <a:ext cx="46151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Directional Derivative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558782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Directional Derivative</a:t>
            </a:r>
            <a:endParaRPr lang="en-IN" dirty="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4F5077E-4705-4C3F-B6B2-A63C67496311}"/>
              </a:ext>
            </a:extLst>
          </p:cNvPr>
          <p:cNvSpPr/>
          <p:nvPr/>
        </p:nvSpPr>
        <p:spPr>
          <a:xfrm>
            <a:off x="308412" y="1207559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800" dirty="0">
                <a:solidFill>
                  <a:schemeClr val="bg1"/>
                </a:solidFill>
              </a:rPr>
              <a:t>c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6D76F3-3438-426B-905E-4F2545C857D1}"/>
                  </a:ext>
                </a:extLst>
              </p:cNvPr>
              <p:cNvSpPr txBox="1"/>
              <p:nvPr/>
            </p:nvSpPr>
            <p:spPr>
              <a:xfrm>
                <a:off x="1420469" y="1338023"/>
                <a:ext cx="4234759" cy="1449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22860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</m:acc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grad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)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</m:acc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I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</m:acc>
                            </m:e>
                          </m:d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6D76F3-3438-426B-905E-4F2545C85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469" y="1338023"/>
                <a:ext cx="4234759" cy="14496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3524837-8F89-44BE-BE71-9B9EFB32FE25}"/>
                  </a:ext>
                </a:extLst>
              </p:cNvPr>
              <p:cNvSpPr txBox="1"/>
              <p:nvPr/>
            </p:nvSpPr>
            <p:spPr>
              <a:xfrm>
                <a:off x="123988" y="4718313"/>
                <a:ext cx="9254000" cy="13583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22860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</m:t>
                          </m:r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</m:acc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8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8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8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I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</m:acc>
                            </m:e>
                          </m:d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d>
                        <m:d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sz="28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I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</m:acc>
                            </m:e>
                          </m:d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m:rPr>
                          <m:nor/>
                        </m:rPr>
                        <a:rPr lang="en-IN" sz="2800" dirty="0">
                          <a:solidFill>
                            <a:schemeClr val="tx1"/>
                          </a:solidFill>
                        </a:rPr>
                        <m:t>.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3524837-8F89-44BE-BE71-9B9EFB32F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88" y="4718313"/>
                <a:ext cx="9254000" cy="13583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353FBCF-2ED4-437B-9FAE-EBA019B4558A}"/>
                  </a:ext>
                </a:extLst>
              </p:cNvPr>
              <p:cNvSpPr txBox="1"/>
              <p:nvPr/>
            </p:nvSpPr>
            <p:spPr>
              <a:xfrm>
                <a:off x="720952" y="1070640"/>
                <a:ext cx="107500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The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directional derivative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of</a:t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x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y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at</a:t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a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b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in the direction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u</m:t>
                        </m:r>
                      </m:e>
                    </m:acc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=(</m:t>
                    </m:r>
                    <m:sSub>
                      <m:sSubPr>
                        <m:ctrlPr>
                          <a:rPr kumimoji="0" lang="en-I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u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I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u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is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353FBCF-2ED4-437B-9FAE-EBA019B45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52" y="1070640"/>
                <a:ext cx="10750095" cy="523220"/>
              </a:xfrm>
              <a:prstGeom prst="rect">
                <a:avLst/>
              </a:prstGeom>
              <a:blipFill>
                <a:blip r:embed="rId4"/>
                <a:stretch>
                  <a:fillRect l="-1134" t="-12941" r="-113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7466B8-016E-4C19-AF09-5E537241B9FB}"/>
                  </a:ext>
                </a:extLst>
              </p:cNvPr>
              <p:cNvSpPr txBox="1"/>
              <p:nvPr/>
            </p:nvSpPr>
            <p:spPr>
              <a:xfrm>
                <a:off x="2169213" y="2325582"/>
                <a:ext cx="4627827" cy="17925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22860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  <m:r>
                                    <a:rPr lang="en-I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  <m:r>
                                    <a:rPr lang="en-I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I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</m:acc>
                            </m:e>
                          </m:d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7466B8-016E-4C19-AF09-5E537241B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213" y="2325582"/>
                <a:ext cx="4627827" cy="17925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0E85CE-9F45-45F5-BBD9-BEAE804401CF}"/>
                  </a:ext>
                </a:extLst>
              </p:cNvPr>
              <p:cNvSpPr txBox="1"/>
              <p:nvPr/>
            </p:nvSpPr>
            <p:spPr>
              <a:xfrm>
                <a:off x="2169213" y="3942009"/>
                <a:ext cx="4467228" cy="1032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22860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</m:sub>
                            </m:sSub>
                          </m:e>
                          <m:sub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</m:d>
                          </m:sub>
                        </m:s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sub>
                            </m:sSub>
                          </m:e>
                          <m:sub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I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  <m:sub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I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IN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u</m:t>
                                    </m:r>
                                  </m:e>
                                </m:acc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IN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0E85CE-9F45-45F5-BBD9-BEAE80440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213" y="3942009"/>
                <a:ext cx="4467228" cy="10321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580BF962-2FA5-4A05-BA1D-5AF596D373D6}"/>
              </a:ext>
            </a:extLst>
          </p:cNvPr>
          <p:cNvSpPr/>
          <p:nvPr/>
        </p:nvSpPr>
        <p:spPr>
          <a:xfrm>
            <a:off x="797238" y="5113376"/>
            <a:ext cx="6294442" cy="935410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F8B917-ABC2-4D7D-884D-B21BB76E6E95}"/>
              </a:ext>
            </a:extLst>
          </p:cNvPr>
          <p:cNvSpPr/>
          <p:nvPr/>
        </p:nvSpPr>
        <p:spPr>
          <a:xfrm>
            <a:off x="1603767" y="1671982"/>
            <a:ext cx="4051461" cy="935410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70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0" grpId="0"/>
      <p:bldP spid="46" grpId="0"/>
      <p:bldP spid="48" grpId="0"/>
      <p:bldP spid="16" grpId="0"/>
      <p:bldP spid="17" grpId="0"/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 to Find Local Extreme Values of Function f(x, y)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18">
                <a:extLst>
                  <a:ext uri="{FF2B5EF4-FFF2-40B4-BE49-F238E27FC236}">
                    <a16:creationId xmlns:a16="http://schemas.microsoft.com/office/drawing/2014/main" id="{11006905-15FD-4625-AA63-2F99DD8B8DC4}"/>
                  </a:ext>
                </a:extLst>
              </p:cNvPr>
              <p:cNvSpPr/>
              <p:nvPr/>
            </p:nvSpPr>
            <p:spPr>
              <a:xfrm>
                <a:off x="624383" y="3085031"/>
                <a:ext cx="4110549" cy="46472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rt</m:t>
                      </m:r>
                      <m:r>
                        <a:rPr lang="en-US" sz="2400" dirty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en-US" sz="2400" dirty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dirty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&gt;0 &amp; 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400" dirty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2" name="Rectangle: Rounded Corners 18">
                <a:extLst>
                  <a:ext uri="{FF2B5EF4-FFF2-40B4-BE49-F238E27FC236}">
                    <a16:creationId xmlns:a16="http://schemas.microsoft.com/office/drawing/2014/main" id="{11006905-15FD-4625-AA63-2F99DD8B8D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83" y="3085031"/>
                <a:ext cx="4110549" cy="4647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18">
            <a:extLst>
              <a:ext uri="{FF2B5EF4-FFF2-40B4-BE49-F238E27FC236}">
                <a16:creationId xmlns:a16="http://schemas.microsoft.com/office/drawing/2014/main" id="{24BA3CFB-7F82-4B24-8BDE-0CEA4247EA2A}"/>
              </a:ext>
            </a:extLst>
          </p:cNvPr>
          <p:cNvSpPr/>
          <p:nvPr/>
        </p:nvSpPr>
        <p:spPr>
          <a:xfrm>
            <a:off x="4728425" y="3084193"/>
            <a:ext cx="4838624" cy="4647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 w="12700">
            <a:solidFill>
              <a:srgbClr val="002060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>
              <a:defRPr/>
            </a:pPr>
            <a:r>
              <a:rPr lang="en-US" sz="2400">
                <a:solidFill>
                  <a:prstClr val="white"/>
                </a:solidFill>
              </a:rPr>
              <a:t>Function has local minimum value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20" name="Rectangle: Rounded Corners 18">
            <a:extLst>
              <a:ext uri="{FF2B5EF4-FFF2-40B4-BE49-F238E27FC236}">
                <a16:creationId xmlns:a16="http://schemas.microsoft.com/office/drawing/2014/main" id="{B7D0A1B8-DB3E-4D33-A56F-B72EC2473CE2}"/>
              </a:ext>
            </a:extLst>
          </p:cNvPr>
          <p:cNvSpPr/>
          <p:nvPr/>
        </p:nvSpPr>
        <p:spPr>
          <a:xfrm>
            <a:off x="633544" y="2417021"/>
            <a:ext cx="4101386" cy="54000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 w="12700">
            <a:solidFill>
              <a:srgbClr val="002060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>
              <a:defRPr/>
            </a:pPr>
            <a:r>
              <a:rPr lang="en-IN" sz="2400" dirty="0">
                <a:solidFill>
                  <a:srgbClr val="FFFF00"/>
                </a:solidFill>
              </a:rPr>
              <a:t>RESULT</a:t>
            </a:r>
            <a:endParaRPr lang="en-IN" sz="2400" b="1" dirty="0">
              <a:solidFill>
                <a:srgbClr val="FFFF00"/>
              </a:solidFill>
            </a:endParaRPr>
          </a:p>
        </p:txBody>
      </p:sp>
      <p:sp>
        <p:nvSpPr>
          <p:cNvPr id="21" name="Rectangle: Rounded Corners 18">
            <a:extLst>
              <a:ext uri="{FF2B5EF4-FFF2-40B4-BE49-F238E27FC236}">
                <a16:creationId xmlns:a16="http://schemas.microsoft.com/office/drawing/2014/main" id="{7EE2E9D9-14C4-4636-BD23-CCCAC7305FD1}"/>
              </a:ext>
            </a:extLst>
          </p:cNvPr>
          <p:cNvSpPr/>
          <p:nvPr/>
        </p:nvSpPr>
        <p:spPr>
          <a:xfrm>
            <a:off x="4728425" y="2417021"/>
            <a:ext cx="4838627" cy="54000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 w="12700">
            <a:solidFill>
              <a:srgbClr val="002060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>
              <a:defRPr/>
            </a:pPr>
            <a:r>
              <a:rPr lang="en-IN" sz="2400">
                <a:solidFill>
                  <a:srgbClr val="FFFF00"/>
                </a:solidFill>
              </a:rPr>
              <a:t>CONCLUSION</a:t>
            </a:r>
            <a:endParaRPr lang="en-IN" sz="2400" b="1" dirty="0"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18">
                <a:extLst>
                  <a:ext uri="{FF2B5EF4-FFF2-40B4-BE49-F238E27FC236}">
                    <a16:creationId xmlns:a16="http://schemas.microsoft.com/office/drawing/2014/main" id="{3A014E0D-D593-4C4B-AE7A-A6DD520F444B}"/>
                  </a:ext>
                </a:extLst>
              </p:cNvPr>
              <p:cNvSpPr/>
              <p:nvPr/>
            </p:nvSpPr>
            <p:spPr>
              <a:xfrm>
                <a:off x="624382" y="3591090"/>
                <a:ext cx="4110549" cy="437786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rt</m:t>
                      </m:r>
                      <m:r>
                        <a:rPr lang="en-US" sz="2400" dirty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en-US" sz="2400" dirty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dirty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&gt;0 &amp; 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400" dirty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18">
                <a:extLst>
                  <a:ext uri="{FF2B5EF4-FFF2-40B4-BE49-F238E27FC236}">
                    <a16:creationId xmlns:a16="http://schemas.microsoft.com/office/drawing/2014/main" id="{3A014E0D-D593-4C4B-AE7A-A6DD520F44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82" y="3591090"/>
                <a:ext cx="4110549" cy="4377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18">
                <a:extLst>
                  <a:ext uri="{FF2B5EF4-FFF2-40B4-BE49-F238E27FC236}">
                    <a16:creationId xmlns:a16="http://schemas.microsoft.com/office/drawing/2014/main" id="{3EC18EF7-F1BB-4E55-835B-AF005641812F}"/>
                  </a:ext>
                </a:extLst>
              </p:cNvPr>
              <p:cNvSpPr/>
              <p:nvPr/>
            </p:nvSpPr>
            <p:spPr>
              <a:xfrm>
                <a:off x="624381" y="4074823"/>
                <a:ext cx="4110549" cy="734218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rt</m:t>
                      </m:r>
                      <m:r>
                        <a:rPr lang="en-US" sz="2400" dirty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en-US" sz="2400" dirty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dirty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4" name="Rectangle: Rounded Corners 18">
                <a:extLst>
                  <a:ext uri="{FF2B5EF4-FFF2-40B4-BE49-F238E27FC236}">
                    <a16:creationId xmlns:a16="http://schemas.microsoft.com/office/drawing/2014/main" id="{3EC18EF7-F1BB-4E55-835B-AF00564181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81" y="4074823"/>
                <a:ext cx="4110549" cy="734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18">
                <a:extLst>
                  <a:ext uri="{FF2B5EF4-FFF2-40B4-BE49-F238E27FC236}">
                    <a16:creationId xmlns:a16="http://schemas.microsoft.com/office/drawing/2014/main" id="{547DD481-EA3B-402E-AC04-4D05C834931B}"/>
                  </a:ext>
                </a:extLst>
              </p:cNvPr>
              <p:cNvSpPr/>
              <p:nvPr/>
            </p:nvSpPr>
            <p:spPr>
              <a:xfrm>
                <a:off x="624383" y="4863296"/>
                <a:ext cx="4110549" cy="1145638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rt</m:t>
                      </m:r>
                      <m:r>
                        <a:rPr lang="en-US" sz="2400" dirty="0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en-US" sz="2400" dirty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dirty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400" b="0" i="0" dirty="0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dirty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2400" dirty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400" dirty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18">
                <a:extLst>
                  <a:ext uri="{FF2B5EF4-FFF2-40B4-BE49-F238E27FC236}">
                    <a16:creationId xmlns:a16="http://schemas.microsoft.com/office/drawing/2014/main" id="{547DD481-EA3B-402E-AC04-4D05C8349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383" y="4863296"/>
                <a:ext cx="4110549" cy="11456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18">
            <a:extLst>
              <a:ext uri="{FF2B5EF4-FFF2-40B4-BE49-F238E27FC236}">
                <a16:creationId xmlns:a16="http://schemas.microsoft.com/office/drawing/2014/main" id="{7462F37C-6B1E-413C-AECE-06C8B5C05955}"/>
              </a:ext>
            </a:extLst>
          </p:cNvPr>
          <p:cNvSpPr/>
          <p:nvPr/>
        </p:nvSpPr>
        <p:spPr>
          <a:xfrm>
            <a:off x="4734930" y="3593112"/>
            <a:ext cx="4838624" cy="437786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 w="12700">
            <a:solidFill>
              <a:srgbClr val="002060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>
              <a:defRPr/>
            </a:pPr>
            <a:r>
              <a:rPr lang="en-US" sz="2400">
                <a:solidFill>
                  <a:prstClr val="white"/>
                </a:solidFill>
              </a:rPr>
              <a:t>Function has local maximum value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BAF2AAEA-0D19-44A2-85E6-BF022AE0D6A6}"/>
              </a:ext>
            </a:extLst>
          </p:cNvPr>
          <p:cNvSpPr/>
          <p:nvPr/>
        </p:nvSpPr>
        <p:spPr>
          <a:xfrm>
            <a:off x="4728425" y="4073976"/>
            <a:ext cx="4838624" cy="7415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 w="12700">
            <a:solidFill>
              <a:srgbClr val="002060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>
              <a:defRPr/>
            </a:pPr>
            <a:r>
              <a:rPr lang="en-US" sz="2400" dirty="0">
                <a:solidFill>
                  <a:prstClr val="white"/>
                </a:solidFill>
              </a:rPr>
              <a:t>Function has no local maxima or local </a:t>
            </a:r>
          </a:p>
          <a:p>
            <a:pPr algn="ctr">
              <a:defRPr/>
            </a:pPr>
            <a:r>
              <a:rPr lang="en-US" sz="2400" dirty="0">
                <a:solidFill>
                  <a:prstClr val="white"/>
                </a:solidFill>
              </a:rPr>
              <a:t>minima (i.e. saddle point) </a:t>
            </a:r>
          </a:p>
        </p:txBody>
      </p:sp>
      <p:sp>
        <p:nvSpPr>
          <p:cNvPr id="8" name="Rectangle: Rounded Corners 18">
            <a:extLst>
              <a:ext uri="{FF2B5EF4-FFF2-40B4-BE49-F238E27FC236}">
                <a16:creationId xmlns:a16="http://schemas.microsoft.com/office/drawing/2014/main" id="{5FF8E323-206F-448D-9E54-DFFAD688514C}"/>
              </a:ext>
            </a:extLst>
          </p:cNvPr>
          <p:cNvSpPr/>
          <p:nvPr/>
        </p:nvSpPr>
        <p:spPr>
          <a:xfrm>
            <a:off x="4728425" y="4859829"/>
            <a:ext cx="4838624" cy="1145638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 w="12700">
            <a:solidFill>
              <a:srgbClr val="002060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dirty="0">
                <a:solidFill>
                  <a:prstClr val="white"/>
                </a:solidFill>
              </a:rPr>
              <a:t>Nothing can be said about the local</a:t>
            </a:r>
          </a:p>
          <a:p>
            <a:pPr algn="ctr"/>
            <a:r>
              <a:rPr lang="en-US" sz="2400" dirty="0">
                <a:solidFill>
                  <a:prstClr val="white"/>
                </a:solidFill>
              </a:rPr>
              <a:t>maxima or local minima. </a:t>
            </a:r>
          </a:p>
          <a:p>
            <a:pPr algn="ctr"/>
            <a:r>
              <a:rPr lang="en-US" sz="2400" dirty="0">
                <a:solidFill>
                  <a:prstClr val="white"/>
                </a:solidFill>
              </a:rPr>
              <a:t>It requires further investigation.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03D010-C273-4ECA-90AA-39E4933CD8E3}"/>
                  </a:ext>
                </a:extLst>
              </p:cNvPr>
              <p:cNvSpPr txBox="1"/>
              <p:nvPr/>
            </p:nvSpPr>
            <p:spPr>
              <a:xfrm>
                <a:off x="899547" y="1041573"/>
                <a:ext cx="69189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latin typeface="+mj-lt"/>
                  </a:rPr>
                  <a:t>Find</a:t>
                </a:r>
                <a14:m>
                  <m:oMath xmlns:m="http://schemas.openxmlformats.org/officeDocument/2006/math">
                    <m:r>
                      <a:rPr lang="en-IN" sz="2800" b="0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rt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IN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latin typeface="+mj-lt"/>
                  </a:rPr>
                  <a:t>for stationary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IN" sz="2800" b="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B03D010-C273-4ECA-90AA-39E4933CD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47" y="1041573"/>
                <a:ext cx="6918960" cy="523220"/>
              </a:xfrm>
              <a:prstGeom prst="rect">
                <a:avLst/>
              </a:prstGeom>
              <a:blipFill>
                <a:blip r:embed="rId6"/>
                <a:stretch>
                  <a:fillRect l="-1850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755ED74-E3E7-4303-9CB7-77F4B23DD13F}"/>
                  </a:ext>
                </a:extLst>
              </p:cNvPr>
              <p:cNvSpPr txBox="1"/>
              <p:nvPr/>
            </p:nvSpPr>
            <p:spPr>
              <a:xfrm>
                <a:off x="899547" y="1680482"/>
                <a:ext cx="99161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0" i="0" dirty="0">
                    <a:latin typeface="+mj-lt"/>
                  </a:rPr>
                  <a:t>Conclusion for stationary point </a:t>
                </a:r>
                <a14:m>
                  <m:oMath xmlns:m="http://schemas.openxmlformats.org/officeDocument/2006/math">
                    <m:r>
                      <a:rPr lang="en-IN" sz="2800" b="0" i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IN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IN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IN" sz="2800" b="0" i="0" dirty="0">
                    <a:latin typeface="+mj-lt"/>
                  </a:rPr>
                  <a:t>from the following table.</a:t>
                </a:r>
                <a:endParaRPr lang="en-IN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755ED74-E3E7-4303-9CB7-77F4B23DD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47" y="1680482"/>
                <a:ext cx="9916160" cy="523220"/>
              </a:xfrm>
              <a:prstGeom prst="rect">
                <a:avLst/>
              </a:prstGeom>
              <a:blipFill>
                <a:blip r:embed="rId7"/>
                <a:stretch>
                  <a:fillRect l="-1292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D8038A-AEA1-4D84-9B15-309105FAD11A}"/>
                  </a:ext>
                </a:extLst>
              </p:cNvPr>
              <p:cNvSpPr txBox="1"/>
              <p:nvPr/>
            </p:nvSpPr>
            <p:spPr>
              <a:xfrm>
                <a:off x="198507" y="1037205"/>
                <a:ext cx="7315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D8038A-AEA1-4D84-9B15-309105FAD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07" y="1037205"/>
                <a:ext cx="73152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B34147-32CC-4251-8DB5-79EED370C52F}"/>
                  </a:ext>
                </a:extLst>
              </p:cNvPr>
              <p:cNvSpPr txBox="1"/>
              <p:nvPr/>
            </p:nvSpPr>
            <p:spPr>
              <a:xfrm>
                <a:off x="198507" y="1680482"/>
                <a:ext cx="7315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</m:d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B34147-32CC-4251-8DB5-79EED370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07" y="1680482"/>
                <a:ext cx="73152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821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0" grpId="0" animBg="1"/>
      <p:bldP spid="21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31" grpId="0"/>
      <p:bldP spid="32" grpId="0"/>
      <p:bldP spid="33" grpId="0"/>
      <p:bldP spid="3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Directional Derivative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8FEAC8-E76E-4E49-A6F5-4DBE5AB74461}"/>
                  </a:ext>
                </a:extLst>
              </p:cNvPr>
              <p:cNvSpPr txBox="1"/>
              <p:nvPr/>
            </p:nvSpPr>
            <p:spPr>
              <a:xfrm>
                <a:off x="632606" y="1533186"/>
                <a:ext cx="12192000" cy="13583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7030A0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</m:acc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8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I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</m:acc>
                            </m:e>
                          </m:d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d>
                        <m:d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I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</m:acc>
                            </m:e>
                          </m:d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</m:sSub>
                      <m:d>
                        <m:d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US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I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</m:acc>
                            </m:e>
                          </m:d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m:rPr>
                          <m:nor/>
                        </m:rPr>
                        <a:rPr lang="en-IN" sz="2800" dirty="0">
                          <a:solidFill>
                            <a:schemeClr val="tx1"/>
                          </a:solidFill>
                        </a:rPr>
                        <m:t>.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8FEAC8-E76E-4E49-A6F5-4DBE5AB74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06" y="1533186"/>
                <a:ext cx="12192000" cy="13583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id="{1F7189FB-EB79-405A-BBAC-4A23DEE5384E}"/>
              </a:ext>
            </a:extLst>
          </p:cNvPr>
          <p:cNvSpPr/>
          <p:nvPr/>
        </p:nvSpPr>
        <p:spPr>
          <a:xfrm>
            <a:off x="216972" y="940103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800" dirty="0">
                <a:solidFill>
                  <a:schemeClr val="bg1"/>
                </a:solidFill>
              </a:rPr>
              <a:t>c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902F90-44F9-4D64-BA7C-EF456A3A20DA}"/>
                  </a:ext>
                </a:extLst>
              </p:cNvPr>
              <p:cNvSpPr txBox="1"/>
              <p:nvPr/>
            </p:nvSpPr>
            <p:spPr>
              <a:xfrm>
                <a:off x="632608" y="800520"/>
                <a:ext cx="100289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The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directional derivative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x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y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z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at</a:t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x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y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z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 in the direction of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902F90-44F9-4D64-BA7C-EF456A3A2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08" y="800520"/>
                <a:ext cx="10028907" cy="523220"/>
              </a:xfrm>
              <a:prstGeom prst="rect">
                <a:avLst/>
              </a:prstGeom>
              <a:blipFill>
                <a:blip r:embed="rId3"/>
                <a:stretch>
                  <a:fillRect l="-1277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681FDE-3334-4926-88FD-ABBD7ECB7806}"/>
                  </a:ext>
                </a:extLst>
              </p:cNvPr>
              <p:cNvSpPr txBox="1"/>
              <p:nvPr/>
            </p:nvSpPr>
            <p:spPr>
              <a:xfrm>
                <a:off x="564512" y="1365510"/>
                <a:ext cx="30001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acc>
                      <m:accPr>
                        <m:chr m:val="̅"/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u</m:t>
                        </m:r>
                      </m:e>
                    </m:acc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u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u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u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is</a:t>
                </a:r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681FDE-3334-4926-88FD-ABBD7ECB7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12" y="1365510"/>
                <a:ext cx="3000172" cy="523220"/>
              </a:xfrm>
              <a:prstGeom prst="rect">
                <a:avLst/>
              </a:prstGeom>
              <a:blipFill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70E2F4-8205-4CFE-8A32-C20000497AA6}"/>
                  </a:ext>
                </a:extLst>
              </p:cNvPr>
              <p:cNvSpPr txBox="1"/>
              <p:nvPr/>
            </p:nvSpPr>
            <p:spPr>
              <a:xfrm>
                <a:off x="632606" y="3020438"/>
                <a:ext cx="11666691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7030A0"/>
                  </a:buClr>
                </a:pPr>
                <a:r>
                  <a:rPr lang="en-US" sz="2800" b="0" i="0" dirty="0">
                    <a:solidFill>
                      <a:schemeClr val="tx1"/>
                    </a:solidFill>
                    <a:latin typeface="+mj-lt"/>
                  </a:rPr>
                  <a:t>The </a:t>
                </a:r>
                <a:r>
                  <a:rPr lang="en-US" sz="2800" b="0" i="0" dirty="0">
                    <a:solidFill>
                      <a:srgbClr val="FF0000"/>
                    </a:solidFill>
                    <a:latin typeface="+mj-lt"/>
                  </a:rPr>
                  <a:t>directional derivative </a:t>
                </a:r>
                <a:r>
                  <a:rPr lang="en-US" sz="2800" b="0" i="0" dirty="0">
                    <a:solidFill>
                      <a:schemeClr val="tx1"/>
                    </a:solidFill>
                    <a:latin typeface="+mj-lt"/>
                  </a:rPr>
                  <a:t>of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0" i="0" dirty="0">
                    <a:solidFill>
                      <a:schemeClr val="tx1"/>
                    </a:solidFill>
                    <a:latin typeface="+mj-lt"/>
                  </a:rPr>
                  <a:t>in direction of unit vector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acc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en-US" sz="2800" b="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en-US" sz="2800" b="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0" i="0" dirty="0">
                    <a:solidFill>
                      <a:schemeClr val="tx1"/>
                    </a:solidFill>
                    <a:latin typeface="+mj-lt"/>
                  </a:rPr>
                  <a:t>which</a:t>
                </a:r>
                <a:endParaRPr lang="en-IN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70E2F4-8205-4CFE-8A32-C20000497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06" y="3020438"/>
                <a:ext cx="11666691" cy="666849"/>
              </a:xfrm>
              <a:prstGeom prst="rect">
                <a:avLst/>
              </a:prstGeom>
              <a:blipFill>
                <a:blip r:embed="rId5"/>
                <a:stretch>
                  <a:fillRect l="-1097" b="-2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EAB5E59A-83DB-45B0-8C6E-DAF5BCE9BDD7}"/>
              </a:ext>
            </a:extLst>
          </p:cNvPr>
          <p:cNvSpPr/>
          <p:nvPr/>
        </p:nvSpPr>
        <p:spPr>
          <a:xfrm>
            <a:off x="216972" y="3304309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800" dirty="0">
                <a:solidFill>
                  <a:schemeClr val="bg1"/>
                </a:solidFill>
              </a:rPr>
              <a:t>c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25FBD8-126F-45E4-9506-2F6D6D64C348}"/>
                  </a:ext>
                </a:extLst>
              </p:cNvPr>
              <p:cNvSpPr txBox="1"/>
              <p:nvPr/>
            </p:nvSpPr>
            <p:spPr>
              <a:xfrm>
                <a:off x="632606" y="3633004"/>
                <a:ext cx="8742622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7030A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makes an angle</a:t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α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with positive</a:t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x-axis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and at point</a:t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x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y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is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25FBD8-126F-45E4-9506-2F6D6D64C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06" y="3633004"/>
                <a:ext cx="8742622" cy="666849"/>
              </a:xfrm>
              <a:prstGeom prst="rect">
                <a:avLst/>
              </a:prstGeom>
              <a:blipFill>
                <a:blip r:embed="rId6"/>
                <a:stretch>
                  <a:fillRect l="-1464" r="-349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0AB6725-6B8D-49EF-B76B-15FF60F10A3B}"/>
                  </a:ext>
                </a:extLst>
              </p:cNvPr>
              <p:cNvSpPr txBox="1"/>
              <p:nvPr/>
            </p:nvSpPr>
            <p:spPr>
              <a:xfrm>
                <a:off x="632606" y="4443549"/>
                <a:ext cx="7528900" cy="5628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D</m:t>
                          </m:r>
                        </m:e>
                        <m:sub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α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f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y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α</m:t>
                          </m:r>
                        </m:e>
                      </m:func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y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unc>
                        <m:func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α</m:t>
                          </m:r>
                        </m:e>
                      </m:func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sub>
                      </m:sSub>
                      <m:d>
                        <m:d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sSub>
                            <m:sSub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y</m:t>
                              </m:r>
                            </m:e>
                            <m:sub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IN" sz="2800" dirty="0">
                          <a:solidFill>
                            <a:schemeClr val="tx1"/>
                          </a:solidFill>
                        </a:rPr>
                        <m:t>.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0AB6725-6B8D-49EF-B76B-15FF60F10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606" y="4443549"/>
                <a:ext cx="7528900" cy="5628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B31AFBB-5F24-47AD-94BC-77F56D9FAE7E}"/>
              </a:ext>
            </a:extLst>
          </p:cNvPr>
          <p:cNvSpPr/>
          <p:nvPr/>
        </p:nvSpPr>
        <p:spPr>
          <a:xfrm>
            <a:off x="602126" y="1920428"/>
            <a:ext cx="11559394" cy="898911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B1F0E4-1A64-457B-A4E7-98FFF3AC6E98}"/>
              </a:ext>
            </a:extLst>
          </p:cNvPr>
          <p:cNvSpPr/>
          <p:nvPr/>
        </p:nvSpPr>
        <p:spPr>
          <a:xfrm>
            <a:off x="686254" y="4466788"/>
            <a:ext cx="7289346" cy="539608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317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 animBg="1"/>
      <p:bldP spid="26" grpId="0"/>
      <p:bldP spid="27" grpId="0"/>
      <p:bldP spid="9" grpId="0"/>
      <p:bldP spid="29" grpId="0" animBg="1"/>
      <p:bldP spid="30" grpId="0"/>
      <p:bldP spid="32" grpId="0"/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Directional Derivative</a:t>
            </a:r>
            <a:endParaRPr lang="en-IN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F2B7979-D789-4319-86E5-8204F2453DC5}"/>
              </a:ext>
            </a:extLst>
          </p:cNvPr>
          <p:cNvSpPr txBox="1">
            <a:spLocks/>
          </p:cNvSpPr>
          <p:nvPr/>
        </p:nvSpPr>
        <p:spPr>
          <a:xfrm>
            <a:off x="131179" y="988862"/>
            <a:ext cx="1729151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1: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FF0A1B9-0571-4048-88DE-E945974FB61E}"/>
              </a:ext>
            </a:extLst>
          </p:cNvPr>
          <p:cNvSpPr txBox="1">
            <a:spLocks/>
          </p:cNvSpPr>
          <p:nvPr/>
        </p:nvSpPr>
        <p:spPr>
          <a:xfrm>
            <a:off x="131179" y="2048676"/>
            <a:ext cx="1421890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070D6E-1E3E-4937-9EEE-B8B166AC0D1C}"/>
                  </a:ext>
                </a:extLst>
              </p:cNvPr>
              <p:cNvSpPr txBox="1"/>
              <p:nvPr/>
            </p:nvSpPr>
            <p:spPr>
              <a:xfrm>
                <a:off x="1860330" y="967179"/>
                <a:ext cx="102004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Find </a:t>
                </a:r>
                <a:r>
                  <a:rPr lang="en-US" sz="2800" dirty="0">
                    <a:solidFill>
                      <a:srgbClr val="0070C0"/>
                    </a:solidFill>
                    <a:latin typeface="+mj-lt"/>
                  </a:rPr>
                  <a:t>directional derivative</a:t>
                </a:r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xe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xy</m:t>
                    </m:r>
                  </m:oMath>
                </a14:m>
                <a:r>
                  <a:rPr lang="en-IN" sz="2800" dirty="0">
                    <a:solidFill>
                      <a:srgbClr val="212121"/>
                    </a:solidFill>
                    <a:latin typeface="+mj-lt"/>
                  </a:rPr>
                  <a:t> at the point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IN" sz="2800" dirty="0">
                    <a:solidFill>
                      <a:srgbClr val="212121"/>
                    </a:solidFill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070D6E-1E3E-4937-9EEE-B8B166AC0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30" y="967179"/>
                <a:ext cx="10200491" cy="523220"/>
              </a:xfrm>
              <a:prstGeom prst="rect">
                <a:avLst/>
              </a:prstGeom>
              <a:blipFill>
                <a:blip r:embed="rId2"/>
                <a:stretch>
                  <a:fillRect l="-1195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F61D4A-5737-44F6-9E29-E0C659CBEC52}"/>
                  </a:ext>
                </a:extLst>
              </p:cNvPr>
              <p:cNvSpPr txBox="1"/>
              <p:nvPr/>
            </p:nvSpPr>
            <p:spPr>
              <a:xfrm>
                <a:off x="1860328" y="2020297"/>
                <a:ext cx="45877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 b="0" i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x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sz="2800" b="0" i="1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i="0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xy</m:t>
                        </m:r>
                      </m:e>
                    </m:func>
                  </m:oMath>
                </a14:m>
                <a:r>
                  <a:rPr lang="en-US" sz="2800" i="0" dirty="0">
                    <a:solidFill>
                      <a:srgbClr val="212121"/>
                    </a:solidFill>
                    <a:latin typeface="+mj-lt"/>
                  </a:rPr>
                  <a:t>,</a:t>
                </a:r>
                <a:endParaRPr lang="en-IN" sz="2800" dirty="0">
                  <a:solidFill>
                    <a:srgbClr val="21212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F61D4A-5737-44F6-9E29-E0C659CBE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28" y="2020297"/>
                <a:ext cx="4587765" cy="523220"/>
              </a:xfrm>
              <a:prstGeom prst="rect">
                <a:avLst/>
              </a:prstGeom>
              <a:blipFill>
                <a:blip r:embed="rId3"/>
                <a:stretch>
                  <a:fillRect l="-2656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8692E5-21FD-498C-B57C-71B1CBC053CC}"/>
                  </a:ext>
                </a:extLst>
              </p:cNvPr>
              <p:cNvSpPr txBox="1"/>
              <p:nvPr/>
            </p:nvSpPr>
            <p:spPr>
              <a:xfrm>
                <a:off x="1894262" y="4486326"/>
                <a:ext cx="16931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rgbClr val="212121"/>
                    </a:solidFill>
                    <a:latin typeface="+mj-lt"/>
                    <a:ea typeface="Cambria Math" panose="02040503050406030204" pitchFamily="18" charset="0"/>
                  </a:rPr>
                  <a:t>Now,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800" b="0" i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IN" sz="2800" dirty="0">
                  <a:solidFill>
                    <a:srgbClr val="21212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8692E5-21FD-498C-B57C-71B1CBC05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262" y="4486326"/>
                <a:ext cx="1693120" cy="523220"/>
              </a:xfrm>
              <a:prstGeom prst="rect">
                <a:avLst/>
              </a:prstGeom>
              <a:blipFill>
                <a:blip r:embed="rId4"/>
                <a:stretch>
                  <a:fillRect l="-7581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EE7E04-33D5-4416-AF83-7F807661FB00}"/>
                  </a:ext>
                </a:extLst>
              </p:cNvPr>
              <p:cNvSpPr txBox="1"/>
              <p:nvPr/>
            </p:nvSpPr>
            <p:spPr>
              <a:xfrm>
                <a:off x="3442785" y="4222568"/>
                <a:ext cx="1930545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IN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IN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EE7E04-33D5-4416-AF83-7F807661F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785" y="4222568"/>
                <a:ext cx="1930545" cy="10604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032E3C-5C74-419E-9E1B-B6E4D5A1CEB8}"/>
                  </a:ext>
                </a:extLst>
              </p:cNvPr>
              <p:cNvSpPr txBox="1"/>
              <p:nvPr/>
            </p:nvSpPr>
            <p:spPr>
              <a:xfrm>
                <a:off x="5154377" y="4480257"/>
                <a:ext cx="51300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                                   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032E3C-5C74-419E-9E1B-B6E4D5A1C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377" y="4480257"/>
                <a:ext cx="513000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5837EB-E891-4FB9-A633-DC2C76BB4F87}"/>
                  </a:ext>
                </a:extLst>
              </p:cNvPr>
              <p:cNvSpPr txBox="1"/>
              <p:nvPr/>
            </p:nvSpPr>
            <p:spPr>
              <a:xfrm>
                <a:off x="5643899" y="4484348"/>
                <a:ext cx="23333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sin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xy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,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5837EB-E891-4FB9-A633-DC2C76BB4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899" y="4484348"/>
                <a:ext cx="233336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0C08E9-A1CF-468A-A9DB-8EA0AA4E1337}"/>
                  </a:ext>
                </a:extLst>
              </p:cNvPr>
              <p:cNvSpPr txBox="1"/>
              <p:nvPr/>
            </p:nvSpPr>
            <p:spPr>
              <a:xfrm>
                <a:off x="7852946" y="4488439"/>
                <a:ext cx="23333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x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y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xy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0C08E9-A1CF-468A-A9DB-8EA0AA4E1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946" y="4488439"/>
                <a:ext cx="233336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38F93CB-5FC0-4D8B-9D77-5336005653AA}"/>
                  </a:ext>
                </a:extLst>
              </p:cNvPr>
              <p:cNvSpPr txBox="1"/>
              <p:nvPr/>
            </p:nvSpPr>
            <p:spPr>
              <a:xfrm>
                <a:off x="1894262" y="1422433"/>
                <a:ext cx="4235670" cy="546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</a:rPr>
                  <a:t>in the direction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sz="2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kumimoji="0" lang="en-US" sz="2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=3</m:t>
                    </m:r>
                    <m:acc>
                      <m:accPr>
                        <m:chr m:val="̂"/>
                        <m:ctrlPr>
                          <a:rPr kumimoji="0" lang="en-US" sz="2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acc>
                    <m:r>
                      <a:rPr kumimoji="0" lang="en-US" sz="2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−4</m:t>
                    </m:r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acc>
                  </m:oMath>
                </a14:m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</a:rPr>
                  <a:t>.</a:t>
                </a:r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38F93CB-5FC0-4D8B-9D77-533600565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262" y="1422433"/>
                <a:ext cx="4235670" cy="546368"/>
              </a:xfrm>
              <a:prstGeom prst="rect">
                <a:avLst/>
              </a:prstGeom>
              <a:blipFill>
                <a:blip r:embed="rId21"/>
                <a:stretch>
                  <a:fillRect l="-3022" t="-7778" r="-863" b="-288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9E2A50-249C-4B1B-BAA5-71955D4670B5}"/>
                  </a:ext>
                </a:extLst>
              </p:cNvPr>
              <p:cNvSpPr txBox="1"/>
              <p:nvPr/>
            </p:nvSpPr>
            <p:spPr>
              <a:xfrm>
                <a:off x="1894329" y="3126178"/>
                <a:ext cx="3773216" cy="10307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D</m:t>
                          </m:r>
                        </m:e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e>
                          </m:acc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f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∇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f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a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b</m:t>
                              </m:r>
                            </m:e>
                          </m:d>
                        </m:sub>
                      </m:sSub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∙ </m:t>
                      </m:r>
                      <m:f>
                        <m:f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A</m:t>
                              </m:r>
                            </m:e>
                          </m:acc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7030A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A</m:t>
                                  </m:r>
                                </m:e>
                              </m:acc>
                            </m:e>
                          </m:d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19E2A50-249C-4B1B-BAA5-71955D467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329" y="3126178"/>
                <a:ext cx="3773216" cy="103079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47D8B13-E9AB-4CED-BF56-0C325DBB01DF}"/>
                  </a:ext>
                </a:extLst>
              </p:cNvPr>
              <p:cNvSpPr txBox="1"/>
              <p:nvPr/>
            </p:nvSpPr>
            <p:spPr>
              <a:xfrm>
                <a:off x="1870069" y="2590506"/>
                <a:ext cx="40873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212121"/>
                    </a:solidFill>
                  </a:rPr>
                  <a:t>Point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=(2</m:t>
                    </m:r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47D8B13-E9AB-4CED-BF56-0C325DBB0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069" y="2590506"/>
                <a:ext cx="4087385" cy="523220"/>
              </a:xfrm>
              <a:prstGeom prst="rect">
                <a:avLst/>
              </a:prstGeom>
              <a:blipFill>
                <a:blip r:embed="rId23"/>
                <a:stretch>
                  <a:fillRect l="-3134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297D45-532C-4E4D-A776-6E167AAB9819}"/>
                  </a:ext>
                </a:extLst>
              </p:cNvPr>
              <p:cNvSpPr txBox="1"/>
              <p:nvPr/>
            </p:nvSpPr>
            <p:spPr>
              <a:xfrm>
                <a:off x="6095684" y="2593011"/>
                <a:ext cx="3873846" cy="524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Direction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−4</m:t>
                        </m:r>
                      </m:e>
                    </m:d>
                    <m:r>
                      <m:rPr>
                        <m:nor/>
                      </m:rPr>
                      <a:rPr lang="en-IN" sz="2800" dirty="0"/>
                      <m:t>.</m:t>
                    </m:r>
                  </m:oMath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297D45-532C-4E4D-A776-6E167AAB9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684" y="2593011"/>
                <a:ext cx="3873846" cy="524118"/>
              </a:xfrm>
              <a:prstGeom prst="rect">
                <a:avLst/>
              </a:prstGeom>
              <a:blipFill>
                <a:blip r:embed="rId24"/>
                <a:stretch>
                  <a:fillRect l="-3307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95DCF3-A600-4757-821D-B2F51989AA83}"/>
                  </a:ext>
                </a:extLst>
              </p:cNvPr>
              <p:cNvSpPr txBox="1"/>
              <p:nvPr/>
            </p:nvSpPr>
            <p:spPr>
              <a:xfrm>
                <a:off x="5687994" y="2586415"/>
                <a:ext cx="4446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95DCF3-A600-4757-821D-B2F51989A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994" y="2586415"/>
                <a:ext cx="444634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6DA8F336-3584-48D4-93C5-E8A9096E4710}"/>
              </a:ext>
            </a:extLst>
          </p:cNvPr>
          <p:cNvSpPr/>
          <p:nvPr/>
        </p:nvSpPr>
        <p:spPr>
          <a:xfrm>
            <a:off x="1444691" y="3551487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800" dirty="0">
                <a:solidFill>
                  <a:schemeClr val="bg1"/>
                </a:solidFill>
              </a:rPr>
              <a:t>c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D35D0D-898B-44BD-9ACA-7887655FEA4D}"/>
                  </a:ext>
                </a:extLst>
              </p:cNvPr>
              <p:cNvSpPr/>
              <p:nvPr/>
            </p:nvSpPr>
            <p:spPr>
              <a:xfrm>
                <a:off x="5639836" y="3383425"/>
                <a:ext cx="18403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 →</m:t>
                      </m:r>
                      <m:d>
                        <m:d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DD35D0D-898B-44BD-9ACA-7887655FEA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836" y="3383425"/>
                <a:ext cx="1840344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0ABDE11-708D-462C-9D90-B82ED34943A1}"/>
                  </a:ext>
                </a:extLst>
              </p:cNvPr>
              <p:cNvSpPr txBox="1"/>
              <p:nvPr/>
            </p:nvSpPr>
            <p:spPr>
              <a:xfrm>
                <a:off x="2282172" y="5306156"/>
                <a:ext cx="8662920" cy="592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800" i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sz="2800" i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0ABDE11-708D-462C-9D90-B82ED3494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172" y="5306156"/>
                <a:ext cx="8662920" cy="59253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D8112D5-CCE0-4183-82D3-FC092463A627}"/>
                  </a:ext>
                </a:extLst>
              </p:cNvPr>
              <p:cNvSpPr txBox="1"/>
              <p:nvPr/>
            </p:nvSpPr>
            <p:spPr>
              <a:xfrm>
                <a:off x="3683123" y="5929618"/>
                <a:ext cx="14712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1, 2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D8112D5-CCE0-4183-82D3-FC092463A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123" y="5929618"/>
                <a:ext cx="1471253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8ACB5D8-919C-47B2-9819-74E47C89D2CF}"/>
                  </a:ext>
                </a:extLst>
              </p:cNvPr>
              <p:cNvSpPr txBox="1"/>
              <p:nvPr/>
            </p:nvSpPr>
            <p:spPr>
              <a:xfrm>
                <a:off x="2282172" y="5903471"/>
                <a:ext cx="1537854" cy="5535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∇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</m:t>
                          </m:r>
                        </m:e>
                        <m:sub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2, 0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8ACB5D8-919C-47B2-9819-74E47C89D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2172" y="5903471"/>
                <a:ext cx="1537854" cy="553549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C87B88C5-3DED-486B-A981-423BC1403C07}"/>
              </a:ext>
            </a:extLst>
          </p:cNvPr>
          <p:cNvSpPr/>
          <p:nvPr/>
        </p:nvSpPr>
        <p:spPr>
          <a:xfrm>
            <a:off x="2746866" y="5973249"/>
            <a:ext cx="2211458" cy="456536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60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4" grpId="0"/>
      <p:bldP spid="5" grpId="0"/>
      <p:bldP spid="26" grpId="0"/>
      <p:bldP spid="8" grpId="0"/>
      <p:bldP spid="32" grpId="0"/>
      <p:bldP spid="34" grpId="0"/>
      <p:bldP spid="27" grpId="0"/>
      <p:bldP spid="28" grpId="0"/>
      <p:bldP spid="29" grpId="0"/>
      <p:bldP spid="7" grpId="0"/>
      <p:bldP spid="33" grpId="0"/>
      <p:bldP spid="37" grpId="0" animBg="1"/>
      <p:bldP spid="38" grpId="0"/>
      <p:bldP spid="20" grpId="0"/>
      <p:bldP spid="35" grpId="0"/>
      <p:bldP spid="36" grpId="0"/>
      <p:bldP spid="3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Directional Derivative</a:t>
            </a:r>
            <a:endParaRPr lang="en-IN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F2B7979-D789-4319-86E5-8204F2453DC5}"/>
              </a:ext>
            </a:extLst>
          </p:cNvPr>
          <p:cNvSpPr txBox="1">
            <a:spLocks/>
          </p:cNvSpPr>
          <p:nvPr/>
        </p:nvSpPr>
        <p:spPr>
          <a:xfrm>
            <a:off x="131179" y="988862"/>
            <a:ext cx="1729151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1: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FF0A1B9-0571-4048-88DE-E945974FB61E}"/>
              </a:ext>
            </a:extLst>
          </p:cNvPr>
          <p:cNvSpPr txBox="1">
            <a:spLocks/>
          </p:cNvSpPr>
          <p:nvPr/>
        </p:nvSpPr>
        <p:spPr>
          <a:xfrm>
            <a:off x="131179" y="2048676"/>
            <a:ext cx="2781400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070D6E-1E3E-4937-9EEE-B8B166AC0D1C}"/>
                  </a:ext>
                </a:extLst>
              </p:cNvPr>
              <p:cNvSpPr txBox="1"/>
              <p:nvPr/>
            </p:nvSpPr>
            <p:spPr>
              <a:xfrm>
                <a:off x="1860330" y="967179"/>
                <a:ext cx="102004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Find </a:t>
                </a:r>
                <a:r>
                  <a:rPr lang="en-US" sz="2800" dirty="0">
                    <a:solidFill>
                      <a:srgbClr val="0070C0"/>
                    </a:solidFill>
                    <a:latin typeface="+mj-lt"/>
                  </a:rPr>
                  <a:t>directional derivative </a:t>
                </a:r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xe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xy</m:t>
                    </m:r>
                  </m:oMath>
                </a14:m>
                <a:r>
                  <a:rPr lang="en-IN" sz="2800" dirty="0">
                    <a:solidFill>
                      <a:srgbClr val="212121"/>
                    </a:solidFill>
                    <a:latin typeface="+mj-lt"/>
                  </a:rPr>
                  <a:t> at the point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0)</m:t>
                    </m:r>
                  </m:oMath>
                </a14:m>
                <a:r>
                  <a:rPr lang="en-IN" sz="2800" dirty="0">
                    <a:solidFill>
                      <a:srgbClr val="212121"/>
                    </a:solidFill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070D6E-1E3E-4937-9EEE-B8B166AC0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30" y="967179"/>
                <a:ext cx="10200491" cy="523220"/>
              </a:xfrm>
              <a:prstGeom prst="rect">
                <a:avLst/>
              </a:prstGeom>
              <a:blipFill>
                <a:blip r:embed="rId2"/>
                <a:stretch>
                  <a:fillRect l="-1195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38F93CB-5FC0-4D8B-9D77-5336005653AA}"/>
                  </a:ext>
                </a:extLst>
              </p:cNvPr>
              <p:cNvSpPr txBox="1"/>
              <p:nvPr/>
            </p:nvSpPr>
            <p:spPr>
              <a:xfrm>
                <a:off x="1894262" y="1422433"/>
                <a:ext cx="4235670" cy="546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</a:rPr>
                  <a:t>in the direction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sz="2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kumimoji="0" lang="en-US" sz="2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=3</m:t>
                    </m:r>
                    <m:acc>
                      <m:accPr>
                        <m:chr m:val="̂"/>
                        <m:ctrlPr>
                          <a:rPr kumimoji="0" lang="en-US" sz="2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acc>
                    <m:r>
                      <a:rPr kumimoji="0" lang="en-US" sz="2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−4</m:t>
                    </m:r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acc>
                  </m:oMath>
                </a14:m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</a:rPr>
                  <a:t>.</a:t>
                </a:r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38F93CB-5FC0-4D8B-9D77-533600565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262" y="1422433"/>
                <a:ext cx="4235670" cy="546368"/>
              </a:xfrm>
              <a:prstGeom prst="rect">
                <a:avLst/>
              </a:prstGeom>
              <a:blipFill>
                <a:blip r:embed="rId21"/>
                <a:stretch>
                  <a:fillRect l="-3022" t="-7778" r="-863" b="-288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58CA78-6F45-4CDF-A621-A0CBEE3EA911}"/>
                  </a:ext>
                </a:extLst>
              </p:cNvPr>
              <p:cNvSpPr txBox="1"/>
              <p:nvPr/>
            </p:nvSpPr>
            <p:spPr>
              <a:xfrm>
                <a:off x="1791157" y="2545517"/>
                <a:ext cx="4690923" cy="5349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Here,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A</m:t>
                        </m:r>
                      </m:e>
                    </m:acc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</m:t>
                    </m:r>
                    <m:acc>
                      <m:accPr>
                        <m:chr m:val="̂"/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i</m:t>
                        </m:r>
                      </m:e>
                    </m:acc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−4</m:t>
                    </m:r>
                    <m:acc>
                      <m:accPr>
                        <m:chr m:val="̂"/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J</m:t>
                        </m:r>
                      </m:e>
                    </m:acc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3, −4</m:t>
                        </m:r>
                      </m:e>
                    </m:d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.</a:t>
                </a:r>
                <a:endParaRPr lang="en-I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58CA78-6F45-4CDF-A621-A0CBEE3EA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57" y="2545517"/>
                <a:ext cx="4690923" cy="534955"/>
              </a:xfrm>
              <a:prstGeom prst="rect">
                <a:avLst/>
              </a:prstGeom>
              <a:blipFill>
                <a:blip r:embed="rId22"/>
                <a:stretch>
                  <a:fillRect l="-2731" t="-9195" b="-3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80FA92-2A19-466F-8F1A-9ADAB1D150AD}"/>
                  </a:ext>
                </a:extLst>
              </p:cNvPr>
              <p:cNvSpPr txBox="1"/>
              <p:nvPr/>
            </p:nvSpPr>
            <p:spPr>
              <a:xfrm>
                <a:off x="6236330" y="2504545"/>
                <a:ext cx="5874390" cy="614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⇒</m:t>
                    </m:r>
                    <m:d>
                      <m:dPr>
                        <m:begChr m:val="|"/>
                        <m:endChr m:val="|"/>
                        <m:ctrlPr>
                          <a:rPr lang="en-I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I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</m:acc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(−4)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rgbClr val="212121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25 </m:t>
                        </m:r>
                      </m:e>
                    </m:rad>
                    <m:r>
                      <a:rPr lang="en-US" sz="2800" b="0" i="1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=5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80FA92-2A19-466F-8F1A-9ADAB1D15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330" y="2504545"/>
                <a:ext cx="5874390" cy="61414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25CDBD-6D39-4C20-A8F3-FDAC4450C812}"/>
                  </a:ext>
                </a:extLst>
              </p:cNvPr>
              <p:cNvSpPr txBox="1"/>
              <p:nvPr/>
            </p:nvSpPr>
            <p:spPr>
              <a:xfrm>
                <a:off x="2010690" y="3145654"/>
                <a:ext cx="5639790" cy="1071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num>
                        <m:den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I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</m:acc>
                            </m:e>
                          </m:d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5 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3, −4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5 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5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25CDBD-6D39-4C20-A8F3-FDAC4450C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690" y="3145654"/>
                <a:ext cx="5639790" cy="107131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51B753-AE13-494B-AA8C-46FC41F3A088}"/>
                  </a:ext>
                </a:extLst>
              </p:cNvPr>
              <p:cNvSpPr txBox="1"/>
              <p:nvPr/>
            </p:nvSpPr>
            <p:spPr>
              <a:xfrm>
                <a:off x="1299330" y="4138126"/>
                <a:ext cx="3773216" cy="10307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D</m:t>
                          </m:r>
                        </m:e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e>
                          </m:acc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f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∇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f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a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b</m:t>
                              </m:r>
                            </m:e>
                          </m:d>
                        </m:sub>
                      </m:sSub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∙ </m:t>
                      </m:r>
                      <m:f>
                        <m:f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A</m:t>
                              </m:r>
                            </m:e>
                          </m:acc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A</m:t>
                                  </m:r>
                                </m:e>
                              </m:acc>
                            </m:e>
                          </m:d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51B753-AE13-494B-AA8C-46FC41F3A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30" y="4138126"/>
                <a:ext cx="3773216" cy="103079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row: Right 38">
            <a:extLst>
              <a:ext uri="{FF2B5EF4-FFF2-40B4-BE49-F238E27FC236}">
                <a16:creationId xmlns:a16="http://schemas.microsoft.com/office/drawing/2014/main" id="{7F6523F9-E80D-4CFD-91A3-497C71296786}"/>
              </a:ext>
            </a:extLst>
          </p:cNvPr>
          <p:cNvSpPr/>
          <p:nvPr/>
        </p:nvSpPr>
        <p:spPr>
          <a:xfrm>
            <a:off x="849692" y="4563435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2848EEB-9D12-4B36-8215-A0CA88816723}"/>
                  </a:ext>
                </a:extLst>
              </p:cNvPr>
              <p:cNvSpPr txBox="1"/>
              <p:nvPr/>
            </p:nvSpPr>
            <p:spPr>
              <a:xfrm>
                <a:off x="4994036" y="4162706"/>
                <a:ext cx="3087782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2</m:t>
                          </m:r>
                        </m:e>
                      </m:d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5 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5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2848EEB-9D12-4B36-8215-A0CA88816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036" y="4162706"/>
                <a:ext cx="3087782" cy="106048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35679C7-BB0B-47AB-8367-865A8E65AC38}"/>
                  </a:ext>
                </a:extLst>
              </p:cNvPr>
              <p:cNvSpPr txBox="1"/>
              <p:nvPr/>
            </p:nvSpPr>
            <p:spPr>
              <a:xfrm>
                <a:off x="849691" y="5435567"/>
                <a:ext cx="36816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35679C7-BB0B-47AB-8367-865A8E65A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91" y="5435567"/>
                <a:ext cx="3681669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5CC0D9AE-798D-4EE5-87D6-193DDF567648}"/>
              </a:ext>
            </a:extLst>
          </p:cNvPr>
          <p:cNvSpPr/>
          <p:nvPr/>
        </p:nvSpPr>
        <p:spPr>
          <a:xfrm>
            <a:off x="1321644" y="5479891"/>
            <a:ext cx="1628636" cy="523220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0D39E5-45DB-46AC-B64D-F5E3445746CA}"/>
                  </a:ext>
                </a:extLst>
              </p:cNvPr>
              <p:cNvSpPr txBox="1"/>
              <p:nvPr/>
            </p:nvSpPr>
            <p:spPr>
              <a:xfrm>
                <a:off x="7892481" y="4154220"/>
                <a:ext cx="3154218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5 </m:t>
                              </m:r>
                            </m:den>
                          </m:f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+2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−4</m:t>
                              </m: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5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60D39E5-45DB-46AC-B64D-F5E344574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481" y="4154220"/>
                <a:ext cx="3154218" cy="106048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C7F631-EFAA-4EB1-A62A-A78EF9147FB1}"/>
                  </a:ext>
                </a:extLst>
              </p:cNvPr>
              <p:cNvSpPr txBox="1"/>
              <p:nvPr/>
            </p:nvSpPr>
            <p:spPr>
              <a:xfrm>
                <a:off x="10821763" y="4198238"/>
                <a:ext cx="1239058" cy="910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5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C7F631-EFAA-4EB1-A62A-A78EF9147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1763" y="4198238"/>
                <a:ext cx="1239058" cy="91057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870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0" grpId="0"/>
      <p:bldP spid="31" grpId="0"/>
      <p:bldP spid="39" grpId="0" animBg="1"/>
      <p:bldP spid="40" grpId="0"/>
      <p:bldP spid="41" grpId="0"/>
      <p:bldP spid="42" grpId="0" animBg="1"/>
      <p:bldP spid="20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Directional Derivative</a:t>
            </a:r>
            <a:endParaRPr lang="en-IN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F2B7979-D789-4319-86E5-8204F2453DC5}"/>
              </a:ext>
            </a:extLst>
          </p:cNvPr>
          <p:cNvSpPr txBox="1">
            <a:spLocks/>
          </p:cNvSpPr>
          <p:nvPr/>
        </p:nvSpPr>
        <p:spPr>
          <a:xfrm>
            <a:off x="131179" y="988862"/>
            <a:ext cx="1729151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3: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FF0A1B9-0571-4048-88DE-E945974FB61E}"/>
              </a:ext>
            </a:extLst>
          </p:cNvPr>
          <p:cNvSpPr txBox="1">
            <a:spLocks/>
          </p:cNvSpPr>
          <p:nvPr/>
        </p:nvSpPr>
        <p:spPr>
          <a:xfrm>
            <a:off x="131179" y="2107169"/>
            <a:ext cx="1421890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070D6E-1E3E-4937-9EEE-B8B166AC0D1C}"/>
              </a:ext>
            </a:extLst>
          </p:cNvPr>
          <p:cNvSpPr txBox="1"/>
          <p:nvPr/>
        </p:nvSpPr>
        <p:spPr>
          <a:xfrm>
            <a:off x="1860330" y="967179"/>
            <a:ext cx="103316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12121"/>
                </a:solidFill>
                <a:latin typeface="+mj-lt"/>
              </a:rPr>
              <a:t>Define 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gradient</a:t>
            </a:r>
            <a:r>
              <a:rPr lang="en-US" sz="2800" dirty="0">
                <a:solidFill>
                  <a:srgbClr val="212121"/>
                </a:solidFill>
                <a:latin typeface="+mj-lt"/>
              </a:rPr>
              <a:t> of a function. Use it to find 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directional derivative </a:t>
            </a:r>
            <a:r>
              <a:rPr lang="en-US" sz="2800" dirty="0">
                <a:solidFill>
                  <a:srgbClr val="212121"/>
                </a:solidFill>
                <a:latin typeface="+mj-lt"/>
              </a:rPr>
              <a:t>of</a:t>
            </a:r>
            <a:endParaRPr lang="en-IN" sz="2800" dirty="0">
              <a:solidFill>
                <a:srgbClr val="21212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F61D4A-5737-44F6-9E29-E0C659CBEC52}"/>
                  </a:ext>
                </a:extLst>
              </p:cNvPr>
              <p:cNvSpPr txBox="1"/>
              <p:nvPr/>
            </p:nvSpPr>
            <p:spPr>
              <a:xfrm>
                <a:off x="107290" y="3603420"/>
                <a:ext cx="35970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800" b="0" i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800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 b="0" i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IN" sz="2800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2800" b="0" i="0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IN" sz="2800" dirty="0">
                  <a:solidFill>
                    <a:srgbClr val="21212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F61D4A-5737-44F6-9E29-E0C659CBE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90" y="3603420"/>
                <a:ext cx="3597075" cy="523220"/>
              </a:xfrm>
              <a:prstGeom prst="rect">
                <a:avLst/>
              </a:prstGeom>
              <a:blipFill>
                <a:blip r:embed="rId2"/>
                <a:stretch>
                  <a:fillRect l="-3559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8692E5-21FD-498C-B57C-71B1CBC053CC}"/>
                  </a:ext>
                </a:extLst>
              </p:cNvPr>
              <p:cNvSpPr txBox="1"/>
              <p:nvPr/>
            </p:nvSpPr>
            <p:spPr>
              <a:xfrm>
                <a:off x="113149" y="4338161"/>
                <a:ext cx="1439920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21212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8692E5-21FD-498C-B57C-71B1CBC05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49" y="4338161"/>
                <a:ext cx="143992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EE7E04-33D5-4416-AF83-7F807661FB00}"/>
                  </a:ext>
                </a:extLst>
              </p:cNvPr>
              <p:cNvSpPr txBox="1"/>
              <p:nvPr/>
            </p:nvSpPr>
            <p:spPr>
              <a:xfrm>
                <a:off x="1304712" y="4066959"/>
                <a:ext cx="2648607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IN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IN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IN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EE7E04-33D5-4416-AF83-7F807661F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712" y="4066959"/>
                <a:ext cx="2648607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032E3C-5C74-419E-9E1B-B6E4D5A1CEB8}"/>
                  </a:ext>
                </a:extLst>
              </p:cNvPr>
              <p:cNvSpPr txBox="1"/>
              <p:nvPr/>
            </p:nvSpPr>
            <p:spPr>
              <a:xfrm>
                <a:off x="3774727" y="4335456"/>
                <a:ext cx="37726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032E3C-5C74-419E-9E1B-B6E4D5A1C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727" y="4335456"/>
                <a:ext cx="377265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E55DDC-8A8E-4372-83C0-70D2097C0D8F}"/>
                  </a:ext>
                </a:extLst>
              </p:cNvPr>
              <p:cNvSpPr txBox="1"/>
              <p:nvPr/>
            </p:nvSpPr>
            <p:spPr>
              <a:xfrm>
                <a:off x="109968" y="5073180"/>
                <a:ext cx="6674730" cy="584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b>
                      </m:sSub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 −2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 −1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21212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4E55DDC-8A8E-4372-83C0-70D2097C0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68" y="5073180"/>
                <a:ext cx="6674730" cy="584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79AD77-C643-435E-8F30-84D7CE20160A}"/>
                  </a:ext>
                </a:extLst>
              </p:cNvPr>
              <p:cNvSpPr txBox="1"/>
              <p:nvPr/>
            </p:nvSpPr>
            <p:spPr>
              <a:xfrm>
                <a:off x="6707099" y="4343034"/>
                <a:ext cx="6215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79AD77-C643-435E-8F30-84D7CE201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099" y="4343034"/>
                <a:ext cx="62154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5837EB-E891-4FB9-A633-DC2C76BB4F87}"/>
                  </a:ext>
                </a:extLst>
              </p:cNvPr>
              <p:cNvSpPr txBox="1"/>
              <p:nvPr/>
            </p:nvSpPr>
            <p:spPr>
              <a:xfrm>
                <a:off x="4264250" y="4339547"/>
                <a:ext cx="16265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5837EB-E891-4FB9-A633-DC2C76BB4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250" y="4339547"/>
                <a:ext cx="162656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0C08E9-A1CF-468A-A9DB-8EA0AA4E1337}"/>
                  </a:ext>
                </a:extLst>
              </p:cNvPr>
              <p:cNvSpPr txBox="1"/>
              <p:nvPr/>
            </p:nvSpPr>
            <p:spPr>
              <a:xfrm>
                <a:off x="5708423" y="4338161"/>
                <a:ext cx="10821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xy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20C08E9-A1CF-468A-A9DB-8EA0AA4E1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423" y="4338161"/>
                <a:ext cx="108213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CB3FE3F-AFC5-4EC2-B5CE-7D99B60817FB}"/>
                  </a:ext>
                </a:extLst>
              </p:cNvPr>
              <p:cNvSpPr txBox="1"/>
              <p:nvPr/>
            </p:nvSpPr>
            <p:spPr>
              <a:xfrm>
                <a:off x="107290" y="5698048"/>
                <a:ext cx="3929001" cy="5535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b>
                      </m:sSub>
                      <m:r>
                        <a:rPr lang="en-US" sz="2800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−2, −1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CB3FE3F-AFC5-4EC2-B5CE-7D99B6081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90" y="5698048"/>
                <a:ext cx="3929001" cy="5535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38F93CB-5FC0-4D8B-9D77-5336005653AA}"/>
                  </a:ext>
                </a:extLst>
              </p:cNvPr>
              <p:cNvSpPr txBox="1"/>
              <p:nvPr/>
            </p:nvSpPr>
            <p:spPr>
              <a:xfrm>
                <a:off x="1860330" y="1389076"/>
                <a:ext cx="10331670" cy="546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x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z</m:t>
                    </m:r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</a:rPr>
                  <a:t>at</a:t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P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(1, 1, 0)</m:t>
                    </m:r>
                  </m:oMath>
                </a14:m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</a:rPr>
                  <a:t> in the direction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sz="2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kumimoji="0" lang="en-US" sz="2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=2</m:t>
                    </m:r>
                    <m:acc>
                      <m:accPr>
                        <m:chr m:val="̂"/>
                        <m:ctrlPr>
                          <a:rPr kumimoji="0" lang="en-US" sz="2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acc>
                    <m:r>
                      <a:rPr kumimoji="0" lang="en-US" sz="2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−3</m:t>
                    </m:r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acc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+6</m:t>
                    </m:r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acc>
                  </m:oMath>
                </a14:m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</a:rPr>
                  <a:t>.</a:t>
                </a:r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38F93CB-5FC0-4D8B-9D77-533600565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30" y="1389076"/>
                <a:ext cx="10331670" cy="546368"/>
              </a:xfrm>
              <a:prstGeom prst="rect">
                <a:avLst/>
              </a:prstGeom>
              <a:blipFill>
                <a:blip r:embed="rId21"/>
                <a:stretch>
                  <a:fillRect t="-7865" r="-1003" b="-314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C5A5C3-2401-4CA9-BA56-AC4CCFE16221}"/>
                  </a:ext>
                </a:extLst>
              </p:cNvPr>
              <p:cNvSpPr txBox="1"/>
              <p:nvPr/>
            </p:nvSpPr>
            <p:spPr>
              <a:xfrm>
                <a:off x="1516125" y="2058596"/>
                <a:ext cx="108698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The </a:t>
                </a:r>
                <a:r>
                  <a:rPr lang="en-US" sz="2800" dirty="0">
                    <a:solidFill>
                      <a:srgbClr val="FF0000"/>
                    </a:solidFill>
                    <a:latin typeface="+mj-lt"/>
                  </a:rPr>
                  <a:t>gradient</a:t>
                </a:r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 of a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1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800" b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1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 b="0" i="1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b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 b="0" i="1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2800" b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 is denoted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grad</m:t>
                    </m:r>
                    <m:r>
                      <a:rPr lang="en-US" sz="2800" b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800" b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 </m:t>
                    </m:r>
                    <m:r>
                      <m:rPr>
                        <m:sty m:val="p"/>
                      </m:rPr>
                      <a:rPr lang="en-US" sz="2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800" b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 defined as</a:t>
                </a:r>
                <a:endParaRPr lang="en-IN" sz="2800" dirty="0">
                  <a:solidFill>
                    <a:srgbClr val="21212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4C5A5C3-2401-4CA9-BA56-AC4CCFE16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125" y="2058596"/>
                <a:ext cx="10869839" cy="523220"/>
              </a:xfrm>
              <a:prstGeom prst="rect">
                <a:avLst/>
              </a:prstGeom>
              <a:blipFill>
                <a:blip r:embed="rId22"/>
                <a:stretch>
                  <a:fillRect l="-1178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1AFC2D-2F62-4747-A453-86864C43AAE8}"/>
                  </a:ext>
                </a:extLst>
              </p:cNvPr>
              <p:cNvSpPr txBox="1"/>
              <p:nvPr/>
            </p:nvSpPr>
            <p:spPr>
              <a:xfrm>
                <a:off x="1600208" y="2854200"/>
                <a:ext cx="19324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grad</a:t>
                </a:r>
                <a14:m>
                  <m:oMath xmlns:m="http://schemas.openxmlformats.org/officeDocument/2006/math">
                    <m:r>
                      <a:rPr kumimoji="0" lang="en-IN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r>
                      <a:rPr kumimoji="0" lang="en-IN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∇</m:t>
                    </m:r>
                    <m:r>
                      <a:rPr kumimoji="0" lang="en-IN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</m:oMath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1AFC2D-2F62-4747-A453-86864C43A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8" y="2854200"/>
                <a:ext cx="1932495" cy="523220"/>
              </a:xfrm>
              <a:prstGeom prst="rect">
                <a:avLst/>
              </a:prstGeom>
              <a:blipFill>
                <a:blip r:embed="rId24"/>
                <a:stretch>
                  <a:fillRect l="-6625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B399DBF-16D5-4212-96CC-17B61D9D5F83}"/>
                  </a:ext>
                </a:extLst>
              </p:cNvPr>
              <p:cNvSpPr txBox="1"/>
              <p:nvPr/>
            </p:nvSpPr>
            <p:spPr>
              <a:xfrm>
                <a:off x="3479912" y="2568460"/>
                <a:ext cx="3162497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lang="en-IN" sz="2800" dirty="0"/>
                        <m:t>.</m:t>
                      </m:r>
                    </m:oMath>
                  </m:oMathPara>
                </a14:m>
                <a:endParaRPr lang="en-IN" sz="2800" dirty="0">
                  <a:solidFill>
                    <a:srgbClr val="21212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B399DBF-16D5-4212-96CC-17B61D9D5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912" y="2568460"/>
                <a:ext cx="3162497" cy="106048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02911D-001D-4FCB-898F-AF69AF58D2E9}"/>
                  </a:ext>
                </a:extLst>
              </p:cNvPr>
              <p:cNvSpPr txBox="1"/>
              <p:nvPr/>
            </p:nvSpPr>
            <p:spPr>
              <a:xfrm>
                <a:off x="3554067" y="3607619"/>
                <a:ext cx="3522920" cy="5241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212121"/>
                    </a:solidFill>
                  </a:rPr>
                  <a:t>Point </a:t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kumimoji="0" lang="en-US" sz="2800" b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(1</m:t>
                    </m:r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1, 0</m:t>
                    </m:r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02911D-001D-4FCB-898F-AF69AF58D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067" y="3607619"/>
                <a:ext cx="3522920" cy="524118"/>
              </a:xfrm>
              <a:prstGeom prst="rect">
                <a:avLst/>
              </a:prstGeom>
              <a:blipFill>
                <a:blip r:embed="rId26"/>
                <a:stretch>
                  <a:fillRect l="-3460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7F474-928B-4339-BAD3-A923D1796ADF}"/>
                  </a:ext>
                </a:extLst>
              </p:cNvPr>
              <p:cNvSpPr txBox="1"/>
              <p:nvPr/>
            </p:nvSpPr>
            <p:spPr>
              <a:xfrm>
                <a:off x="7124687" y="3610324"/>
                <a:ext cx="39081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Direction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−3, 6</m:t>
                        </m:r>
                      </m:e>
                    </m:d>
                    <m:r>
                      <m:rPr>
                        <m:nor/>
                      </m:rPr>
                      <a:rPr lang="en-IN" sz="2800" dirty="0"/>
                      <m:t>.</m:t>
                    </m:r>
                  </m:oMath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57F474-928B-4339-BAD3-A923D1796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687" y="3610324"/>
                <a:ext cx="3908145" cy="523220"/>
              </a:xfrm>
              <a:prstGeom prst="rect">
                <a:avLst/>
              </a:prstGeom>
              <a:blipFill>
                <a:blip r:embed="rId27"/>
                <a:stretch>
                  <a:fillRect l="-3276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DCB30B-A236-4DFA-B263-182160DD7C6D}"/>
                  </a:ext>
                </a:extLst>
              </p:cNvPr>
              <p:cNvSpPr txBox="1"/>
              <p:nvPr/>
            </p:nvSpPr>
            <p:spPr>
              <a:xfrm>
                <a:off x="6781651" y="3610324"/>
                <a:ext cx="4446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DCB30B-A236-4DFA-B263-182160DD7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651" y="3610324"/>
                <a:ext cx="444634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C455BA4B-6B15-44A5-BAB1-9ADB6949CAF8}"/>
              </a:ext>
            </a:extLst>
          </p:cNvPr>
          <p:cNvSpPr/>
          <p:nvPr/>
        </p:nvSpPr>
        <p:spPr>
          <a:xfrm>
            <a:off x="564496" y="5698047"/>
            <a:ext cx="3388823" cy="571591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24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4" grpId="0"/>
      <p:bldP spid="5" grpId="0"/>
      <p:bldP spid="26" grpId="0"/>
      <p:bldP spid="8" grpId="0"/>
      <p:bldP spid="9" grpId="0"/>
      <p:bldP spid="30" grpId="0"/>
      <p:bldP spid="32" grpId="0"/>
      <p:bldP spid="34" grpId="0"/>
      <p:bldP spid="50" grpId="0"/>
      <p:bldP spid="27" grpId="0"/>
      <p:bldP spid="29" grpId="0"/>
      <p:bldP spid="33" grpId="0"/>
      <p:bldP spid="37" grpId="0"/>
      <p:bldP spid="3" grpId="0"/>
      <p:bldP spid="6" grpId="0"/>
      <p:bldP spid="7" grpId="0"/>
      <p:bldP spid="2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Directional Derivative</a:t>
            </a:r>
            <a:endParaRPr lang="en-IN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F2B7979-D789-4319-86E5-8204F2453DC5}"/>
              </a:ext>
            </a:extLst>
          </p:cNvPr>
          <p:cNvSpPr txBox="1">
            <a:spLocks/>
          </p:cNvSpPr>
          <p:nvPr/>
        </p:nvSpPr>
        <p:spPr>
          <a:xfrm>
            <a:off x="131179" y="988862"/>
            <a:ext cx="1729151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3: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FF0A1B9-0571-4048-88DE-E945974FB61E}"/>
              </a:ext>
            </a:extLst>
          </p:cNvPr>
          <p:cNvSpPr txBox="1">
            <a:spLocks/>
          </p:cNvSpPr>
          <p:nvPr/>
        </p:nvSpPr>
        <p:spPr>
          <a:xfrm>
            <a:off x="131179" y="2107169"/>
            <a:ext cx="2769040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070D6E-1E3E-4937-9EEE-B8B166AC0D1C}"/>
              </a:ext>
            </a:extLst>
          </p:cNvPr>
          <p:cNvSpPr txBox="1"/>
          <p:nvPr/>
        </p:nvSpPr>
        <p:spPr>
          <a:xfrm>
            <a:off x="1860330" y="967179"/>
            <a:ext cx="103316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212121"/>
                </a:solidFill>
                <a:latin typeface="+mj-lt"/>
              </a:rPr>
              <a:t>Define 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gradient</a:t>
            </a:r>
            <a:r>
              <a:rPr lang="en-US" sz="2800" dirty="0">
                <a:solidFill>
                  <a:srgbClr val="212121"/>
                </a:solidFill>
                <a:latin typeface="+mj-lt"/>
              </a:rPr>
              <a:t> of a function. Use it to find </a:t>
            </a:r>
            <a:r>
              <a:rPr lang="en-US" sz="2800" dirty="0">
                <a:solidFill>
                  <a:srgbClr val="0070C0"/>
                </a:solidFill>
                <a:latin typeface="+mj-lt"/>
              </a:rPr>
              <a:t>directional derivative </a:t>
            </a:r>
            <a:r>
              <a:rPr lang="en-US" sz="2800" dirty="0">
                <a:solidFill>
                  <a:srgbClr val="212121"/>
                </a:solidFill>
                <a:latin typeface="+mj-lt"/>
              </a:rPr>
              <a:t>of</a:t>
            </a:r>
            <a:endParaRPr lang="en-IN" sz="2800" dirty="0">
              <a:solidFill>
                <a:srgbClr val="21212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38F93CB-5FC0-4D8B-9D77-5336005653AA}"/>
                  </a:ext>
                </a:extLst>
              </p:cNvPr>
              <p:cNvSpPr txBox="1"/>
              <p:nvPr/>
            </p:nvSpPr>
            <p:spPr>
              <a:xfrm>
                <a:off x="1860330" y="1389076"/>
                <a:ext cx="10331670" cy="546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x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z</m:t>
                    </m:r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</a:rPr>
                  <a:t>at</a:t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P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(1, 1, 0)</m:t>
                    </m:r>
                  </m:oMath>
                </a14:m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</a:rPr>
                  <a:t> in the direction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sz="2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kumimoji="0" lang="en-US" sz="2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=2</m:t>
                    </m:r>
                    <m:acc>
                      <m:accPr>
                        <m:chr m:val="̂"/>
                        <m:ctrlPr>
                          <a:rPr kumimoji="0" lang="en-US" sz="2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acc>
                    <m:r>
                      <a:rPr kumimoji="0" lang="en-US" sz="2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−3</m:t>
                    </m:r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acc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+6</m:t>
                    </m:r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acc>
                  </m:oMath>
                </a14:m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</a:rPr>
                  <a:t>.</a:t>
                </a:r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38F93CB-5FC0-4D8B-9D77-533600565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330" y="1389076"/>
                <a:ext cx="10331670" cy="546368"/>
              </a:xfrm>
              <a:prstGeom prst="rect">
                <a:avLst/>
              </a:prstGeom>
              <a:blipFill>
                <a:blip r:embed="rId21"/>
                <a:stretch>
                  <a:fillRect t="-7865" r="-1003" b="-314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F6B205-BC5D-4CBE-B36B-27E3E464063E}"/>
                  </a:ext>
                </a:extLst>
              </p:cNvPr>
              <p:cNvSpPr txBox="1"/>
              <p:nvPr/>
            </p:nvSpPr>
            <p:spPr>
              <a:xfrm>
                <a:off x="2978439" y="2093565"/>
                <a:ext cx="5496334" cy="546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Here,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a</m:t>
                        </m:r>
                      </m:e>
                    </m:acc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=2</m:t>
                    </m:r>
                    <m:acc>
                      <m:accPr>
                        <m:chr m:val="̂"/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i</m:t>
                        </m:r>
                      </m:e>
                    </m:acc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−3</m:t>
                    </m:r>
                    <m:acc>
                      <m:accPr>
                        <m:chr m:val="̂"/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J</m:t>
                        </m:r>
                      </m:e>
                    </m:acc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+6</m:t>
                    </m:r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acc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2, −3, 6</m:t>
                        </m:r>
                      </m:e>
                    </m:d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.</a:t>
                </a:r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F6B205-BC5D-4CBE-B36B-27E3E4640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439" y="2093565"/>
                <a:ext cx="5496334" cy="546368"/>
              </a:xfrm>
              <a:prstGeom prst="rect">
                <a:avLst/>
              </a:prstGeom>
              <a:blipFill>
                <a:blip r:embed="rId22"/>
                <a:stretch>
                  <a:fillRect l="-2331" t="-6667" r="-1110" b="-3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6B71F4-0EB2-475C-BC6B-17623872D476}"/>
                  </a:ext>
                </a:extLst>
              </p:cNvPr>
              <p:cNvSpPr txBox="1"/>
              <p:nvPr/>
            </p:nvSpPr>
            <p:spPr>
              <a:xfrm>
                <a:off x="917200" y="2706902"/>
                <a:ext cx="4416044" cy="614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6B71F4-0EB2-475C-BC6B-17623872D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00" y="2706902"/>
                <a:ext cx="4416044" cy="61414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400864-92FE-42FA-AFED-D3D05DBD5E10}"/>
                  </a:ext>
                </a:extLst>
              </p:cNvPr>
              <p:cNvSpPr txBox="1"/>
              <p:nvPr/>
            </p:nvSpPr>
            <p:spPr>
              <a:xfrm>
                <a:off x="917200" y="3354456"/>
                <a:ext cx="6217135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num>
                        <m:den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I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</m:acc>
                            </m:e>
                          </m:d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7 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 −3, 6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7 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,−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7 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7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400864-92FE-42FA-AFED-D3D05DBD5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00" y="3354456"/>
                <a:ext cx="6217135" cy="10604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3CEB6D-7B1E-4837-B5B5-04230A13F126}"/>
                  </a:ext>
                </a:extLst>
              </p:cNvPr>
              <p:cNvSpPr txBox="1"/>
              <p:nvPr/>
            </p:nvSpPr>
            <p:spPr>
              <a:xfrm>
                <a:off x="1428453" y="4367735"/>
                <a:ext cx="3958286" cy="9459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D</m:t>
                          </m:r>
                        </m:e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e>
                          </m:acc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f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∇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f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1,0</m:t>
                              </m:r>
                            </m:e>
                          </m:d>
                        </m:sub>
                      </m:sSub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∙ </m:t>
                      </m:r>
                      <m:f>
                        <m:f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a</m:t>
                              </m:r>
                            </m:e>
                          </m:acc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a</m:t>
                                  </m:r>
                                </m:e>
                              </m:acc>
                            </m:e>
                          </m:d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3CEB6D-7B1E-4837-B5B5-04230A13F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453" y="4367735"/>
                <a:ext cx="3958286" cy="9459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FCD11037-47A6-45F5-9184-4CA7BC45A252}"/>
              </a:ext>
            </a:extLst>
          </p:cNvPr>
          <p:cNvSpPr/>
          <p:nvPr/>
        </p:nvSpPr>
        <p:spPr>
          <a:xfrm>
            <a:off x="1012816" y="4739617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F7E8AA-601F-482D-B553-760E9E8F58DF}"/>
                  </a:ext>
                </a:extLst>
              </p:cNvPr>
              <p:cNvSpPr txBox="1"/>
              <p:nvPr/>
            </p:nvSpPr>
            <p:spPr>
              <a:xfrm>
                <a:off x="5123158" y="4392315"/>
                <a:ext cx="4867560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 −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e>
                      </m:d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7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F7E8AA-601F-482D-B553-760E9E8F5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158" y="4392315"/>
                <a:ext cx="4867560" cy="106048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70ADE9-0E9C-4A73-A46C-3EDDFE6B0194}"/>
                  </a:ext>
                </a:extLst>
              </p:cNvPr>
              <p:cNvSpPr txBox="1"/>
              <p:nvPr/>
            </p:nvSpPr>
            <p:spPr>
              <a:xfrm>
                <a:off x="10104528" y="4596752"/>
                <a:ext cx="2087472" cy="8987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acc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70ADE9-0E9C-4A73-A46C-3EDDFE6B0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28" y="4596752"/>
                <a:ext cx="2087472" cy="89870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4A51DB51-C9E6-4260-91BD-3DD9F279CA17}"/>
              </a:ext>
            </a:extLst>
          </p:cNvPr>
          <p:cNvSpPr/>
          <p:nvPr/>
        </p:nvSpPr>
        <p:spPr>
          <a:xfrm>
            <a:off x="10579269" y="4631094"/>
            <a:ext cx="1548076" cy="898708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448648B-EF80-4C72-A715-F43D702339AC}"/>
                  </a:ext>
                </a:extLst>
              </p:cNvPr>
              <p:cNvSpPr txBox="1"/>
              <p:nvPr/>
            </p:nvSpPr>
            <p:spPr>
              <a:xfrm>
                <a:off x="5123158" y="2710598"/>
                <a:ext cx="4514232" cy="5637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radPr>
                      <m:deg/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4+9+36 </m:t>
                        </m:r>
                      </m:e>
                    </m:ra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radPr>
                      <m:deg/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49</m:t>
                        </m:r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</m:e>
                    </m:rad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=7</m:t>
                    </m:r>
                  </m:oMath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448648B-EF80-4C72-A715-F43D70233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158" y="2710598"/>
                <a:ext cx="4514232" cy="563744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148FC91-82A6-4213-A5D2-A7FDC446D4D6}"/>
                  </a:ext>
                </a:extLst>
              </p:cNvPr>
              <p:cNvSpPr txBox="1"/>
              <p:nvPr/>
            </p:nvSpPr>
            <p:spPr>
              <a:xfrm>
                <a:off x="2201282" y="5352130"/>
                <a:ext cx="5052291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7 </m:t>
                              </m:r>
                            </m:den>
                          </m:f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7 </m:t>
                              </m:r>
                            </m:den>
                          </m:f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−1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6</m:t>
                              </m: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7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148FC91-82A6-4213-A5D2-A7FDC446D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282" y="5352130"/>
                <a:ext cx="5052291" cy="1060483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C867F9-6752-4E7B-ACA3-AD924633098C}"/>
                  </a:ext>
                </a:extLst>
              </p:cNvPr>
              <p:cNvSpPr txBox="1"/>
              <p:nvPr/>
            </p:nvSpPr>
            <p:spPr>
              <a:xfrm>
                <a:off x="6805262" y="5396234"/>
                <a:ext cx="3370187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7 </m:t>
                          </m:r>
                        </m:den>
                      </m:f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7 </m:t>
                          </m:r>
                        </m:den>
                      </m:f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6 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7</m:t>
                          </m:r>
                        </m:den>
                      </m:f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C867F9-6752-4E7B-ACA3-AD9246330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262" y="5396234"/>
                <a:ext cx="3370187" cy="900246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84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 animBg="1"/>
      <p:bldP spid="25" grpId="0"/>
      <p:bldP spid="28" grpId="0"/>
      <p:bldP spid="35" grpId="0" animBg="1"/>
      <p:bldP spid="36" grpId="0"/>
      <p:bldP spid="38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Directional Derivative</a:t>
            </a:r>
            <a:endParaRPr lang="en-IN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F2B7979-D789-4319-86E5-8204F2453DC5}"/>
              </a:ext>
            </a:extLst>
          </p:cNvPr>
          <p:cNvSpPr txBox="1">
            <a:spLocks/>
          </p:cNvSpPr>
          <p:nvPr/>
        </p:nvSpPr>
        <p:spPr>
          <a:xfrm>
            <a:off x="131179" y="988862"/>
            <a:ext cx="1893564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10: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FF0A1B9-0571-4048-88DE-E945974FB61E}"/>
              </a:ext>
            </a:extLst>
          </p:cNvPr>
          <p:cNvSpPr txBox="1">
            <a:spLocks/>
          </p:cNvSpPr>
          <p:nvPr/>
        </p:nvSpPr>
        <p:spPr>
          <a:xfrm>
            <a:off x="131179" y="2044109"/>
            <a:ext cx="1421890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070D6E-1E3E-4937-9EEE-B8B166AC0D1C}"/>
                  </a:ext>
                </a:extLst>
              </p:cNvPr>
              <p:cNvSpPr txBox="1"/>
              <p:nvPr/>
            </p:nvSpPr>
            <p:spPr>
              <a:xfrm>
                <a:off x="2012730" y="967179"/>
                <a:ext cx="103316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Find the </a:t>
                </a:r>
                <a:r>
                  <a:rPr lang="en-US" sz="2800" dirty="0">
                    <a:solidFill>
                      <a:srgbClr val="0070C0"/>
                    </a:solidFill>
                    <a:latin typeface="+mj-lt"/>
                  </a:rPr>
                  <a:t>directional derivative </a:t>
                </a:r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 at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(1, 1, 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212121"/>
                    </a:solidFill>
                  </a:rPr>
                  <a:t> along a direction  </a:t>
                </a:r>
                <a:endParaRPr lang="en-IN" sz="2800" dirty="0">
                  <a:solidFill>
                    <a:srgbClr val="21212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070D6E-1E3E-4937-9EEE-B8B166AC0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730" y="967179"/>
                <a:ext cx="10331670" cy="523220"/>
              </a:xfrm>
              <a:prstGeom prst="rect">
                <a:avLst/>
              </a:prstGeom>
              <a:blipFill>
                <a:blip r:embed="rId2"/>
                <a:stretch>
                  <a:fillRect l="-1180" t="-11765" r="-354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438F93CB-5FC0-4D8B-9D77-5336005653AA}"/>
              </a:ext>
            </a:extLst>
          </p:cNvPr>
          <p:cNvSpPr txBox="1"/>
          <p:nvPr/>
        </p:nvSpPr>
        <p:spPr>
          <a:xfrm>
            <a:off x="2012730" y="1419556"/>
            <a:ext cx="55092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</a:rPr>
              <a:t>equally inclined with co-ordinate axis.</a:t>
            </a:r>
            <a:endParaRPr kumimoji="0" lang="en-IN" sz="2800" b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50A254-2D25-441A-9FD8-59C5966595B1}"/>
                  </a:ext>
                </a:extLst>
              </p:cNvPr>
              <p:cNvSpPr txBox="1"/>
              <p:nvPr/>
            </p:nvSpPr>
            <p:spPr>
              <a:xfrm>
                <a:off x="2011061" y="1997010"/>
                <a:ext cx="27381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800" b="0" i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i="0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800" b="0" i="1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800" b="0" i="1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IN" sz="2800" dirty="0">
                  <a:solidFill>
                    <a:srgbClr val="21212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50A254-2D25-441A-9FD8-59C596659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061" y="1997010"/>
                <a:ext cx="2738145" cy="523220"/>
              </a:xfrm>
              <a:prstGeom prst="rect">
                <a:avLst/>
              </a:prstGeom>
              <a:blipFill>
                <a:blip r:embed="rId3"/>
                <a:stretch>
                  <a:fillRect l="-4677" t="-11765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CA8ACE9-4470-4FBF-AFF8-AA33C8806869}"/>
                  </a:ext>
                </a:extLst>
              </p:cNvPr>
              <p:cNvSpPr txBox="1"/>
              <p:nvPr/>
            </p:nvSpPr>
            <p:spPr>
              <a:xfrm>
                <a:off x="213414" y="2781203"/>
                <a:ext cx="1439920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21212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CA8ACE9-4470-4FBF-AFF8-AA33C8806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14" y="2781203"/>
                <a:ext cx="143992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0B400AF-0300-4C48-8944-90D33A8A926F}"/>
                  </a:ext>
                </a:extLst>
              </p:cNvPr>
              <p:cNvSpPr txBox="1"/>
              <p:nvPr/>
            </p:nvSpPr>
            <p:spPr>
              <a:xfrm>
                <a:off x="1404977" y="2510001"/>
                <a:ext cx="2648607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IN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IN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IN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0B400AF-0300-4C48-8944-90D33A8A9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977" y="2510001"/>
                <a:ext cx="2648607" cy="10604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A706A45-CC1C-4BDA-A7D1-8AC7C6D3C4C5}"/>
                  </a:ext>
                </a:extLst>
              </p:cNvPr>
              <p:cNvSpPr txBox="1"/>
              <p:nvPr/>
            </p:nvSpPr>
            <p:spPr>
              <a:xfrm>
                <a:off x="3874992" y="2778498"/>
                <a:ext cx="462397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                          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  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A706A45-CC1C-4BDA-A7D1-8AC7C6D3C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992" y="2778498"/>
                <a:ext cx="462397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944FF87-15F1-4D62-B822-99C72632B535}"/>
                  </a:ext>
                </a:extLst>
              </p:cNvPr>
              <p:cNvSpPr txBox="1"/>
              <p:nvPr/>
            </p:nvSpPr>
            <p:spPr>
              <a:xfrm>
                <a:off x="210232" y="3516222"/>
                <a:ext cx="2270209" cy="562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21212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944FF87-15F1-4D62-B822-99C72632B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32" y="3516222"/>
                <a:ext cx="2270209" cy="562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CE9A2A-A7DE-4029-9C35-03D7238E1A73}"/>
                  </a:ext>
                </a:extLst>
              </p:cNvPr>
              <p:cNvSpPr txBox="1"/>
              <p:nvPr/>
            </p:nvSpPr>
            <p:spPr>
              <a:xfrm>
                <a:off x="6881498" y="2778498"/>
                <a:ext cx="12569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zx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5CE9A2A-A7DE-4029-9C35-03D7238E1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498" y="2778498"/>
                <a:ext cx="125691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35B4A5-DF38-41FF-8030-B4773BA11AFD}"/>
                  </a:ext>
                </a:extLst>
              </p:cNvPr>
              <p:cNvSpPr txBox="1"/>
              <p:nvPr/>
            </p:nvSpPr>
            <p:spPr>
              <a:xfrm>
                <a:off x="4371381" y="2792419"/>
                <a:ext cx="13042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z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E35B4A5-DF38-41FF-8030-B4773BA11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381" y="2792419"/>
                <a:ext cx="130420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7C4A1A-B589-4EA6-804D-756DE4221676}"/>
                  </a:ext>
                </a:extLst>
              </p:cNvPr>
              <p:cNvSpPr txBox="1"/>
              <p:nvPr/>
            </p:nvSpPr>
            <p:spPr>
              <a:xfrm>
                <a:off x="5631250" y="2785459"/>
                <a:ext cx="12900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yx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7C4A1A-B589-4EA6-804D-756DE4221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250" y="2785459"/>
                <a:ext cx="129005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7E05F5B-8F14-4761-93D7-31056A64CC58}"/>
                  </a:ext>
                </a:extLst>
              </p:cNvPr>
              <p:cNvSpPr txBox="1"/>
              <p:nvPr/>
            </p:nvSpPr>
            <p:spPr>
              <a:xfrm>
                <a:off x="216796" y="4141090"/>
                <a:ext cx="3947126" cy="5535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2, −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</m:d>
                      <m:r>
                        <m:rPr>
                          <m:nor/>
                        </m:rPr>
                        <a:rPr lang="en-IN" sz="2800" dirty="0"/>
                        <m:t>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7E05F5B-8F14-4761-93D7-31056A64C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96" y="4141090"/>
                <a:ext cx="3947126" cy="5535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D21E10E-98B0-4D8F-A931-6FB94C92737A}"/>
                  </a:ext>
                </a:extLst>
              </p:cNvPr>
              <p:cNvSpPr txBox="1"/>
              <p:nvPr/>
            </p:nvSpPr>
            <p:spPr>
              <a:xfrm>
                <a:off x="4623381" y="2003711"/>
                <a:ext cx="39941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212121"/>
                    </a:solidFill>
                  </a:rPr>
                  <a:t>Point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=(1</m:t>
                    </m:r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1, −1</m:t>
                    </m:r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D21E10E-98B0-4D8F-A931-6FB94C927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381" y="2003711"/>
                <a:ext cx="3994141" cy="523220"/>
              </a:xfrm>
              <a:prstGeom prst="rect">
                <a:avLst/>
              </a:prstGeom>
              <a:blipFill>
                <a:blip r:embed="rId12"/>
                <a:stretch>
                  <a:fillRect l="-3049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54766F4-5024-4D75-A043-E87705BFC7CA}"/>
                  </a:ext>
                </a:extLst>
              </p:cNvPr>
              <p:cNvSpPr txBox="1"/>
              <p:nvPr/>
            </p:nvSpPr>
            <p:spPr>
              <a:xfrm>
                <a:off x="7980227" y="2006416"/>
                <a:ext cx="35831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Direction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1, 1</m:t>
                        </m:r>
                      </m:e>
                    </m:d>
                    <m:r>
                      <m:rPr>
                        <m:nor/>
                      </m:rPr>
                      <a:rPr lang="en-US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54766F4-5024-4D75-A043-E87705BFC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0227" y="2006416"/>
                <a:ext cx="3583168" cy="523220"/>
              </a:xfrm>
              <a:prstGeom prst="rect">
                <a:avLst/>
              </a:prstGeom>
              <a:blipFill>
                <a:blip r:embed="rId13"/>
                <a:stretch>
                  <a:fillRect l="-3401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9AA8113-092B-41EB-B07D-BAD7264519B8}"/>
                  </a:ext>
                </a:extLst>
              </p:cNvPr>
              <p:cNvSpPr txBox="1"/>
              <p:nvPr/>
            </p:nvSpPr>
            <p:spPr>
              <a:xfrm>
                <a:off x="7676606" y="2006416"/>
                <a:ext cx="4446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9AA8113-092B-41EB-B07D-BAD726451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606" y="2006416"/>
                <a:ext cx="44463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5F1D683-7AAB-4031-939C-5B6F61DA3F9F}"/>
                  </a:ext>
                </a:extLst>
              </p:cNvPr>
              <p:cNvSpPr txBox="1"/>
              <p:nvPr/>
            </p:nvSpPr>
            <p:spPr>
              <a:xfrm>
                <a:off x="2349398" y="3545773"/>
                <a:ext cx="80768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</m:d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5F1D683-7AAB-4031-939C-5B6F61DA3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398" y="3545773"/>
                <a:ext cx="807686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DF22255-CDDD-4824-BE89-761437BB8480}"/>
                  </a:ext>
                </a:extLst>
              </p:cNvPr>
              <p:cNvSpPr txBox="1"/>
              <p:nvPr/>
            </p:nvSpPr>
            <p:spPr>
              <a:xfrm>
                <a:off x="755297" y="4895914"/>
                <a:ext cx="29984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Here,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a</m:t>
                        </m:r>
                      </m:e>
                    </m:acc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1, 1, 1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DF22255-CDDD-4824-BE89-761437BB8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297" y="4895914"/>
                <a:ext cx="2998486" cy="523220"/>
              </a:xfrm>
              <a:prstGeom prst="rect">
                <a:avLst/>
              </a:prstGeom>
              <a:blipFill>
                <a:blip r:embed="rId16"/>
                <a:stretch>
                  <a:fillRect l="-4268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3A98DDD-8551-4580-91C7-2B84D5F386AD}"/>
                  </a:ext>
                </a:extLst>
              </p:cNvPr>
              <p:cNvSpPr txBox="1"/>
              <p:nvPr/>
            </p:nvSpPr>
            <p:spPr>
              <a:xfrm>
                <a:off x="3456233" y="4808968"/>
                <a:ext cx="3853900" cy="626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d>
                        <m:dPr>
                          <m:begChr m:val="|"/>
                          <m:endChr m:val="|"/>
                          <m:ctrlPr>
                            <a:rPr lang="en-I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sz="2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3A98DDD-8551-4580-91C7-2B84D5F38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233" y="4808968"/>
                <a:ext cx="3853900" cy="62606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7CA1F3C-1B7E-4AA6-BB05-92DE8888853D}"/>
                  </a:ext>
                </a:extLst>
              </p:cNvPr>
              <p:cNvSpPr txBox="1"/>
              <p:nvPr/>
            </p:nvSpPr>
            <p:spPr>
              <a:xfrm>
                <a:off x="207555" y="5506080"/>
                <a:ext cx="1519645" cy="9459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</m:num>
                        <m:den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I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</m:acc>
                            </m:e>
                          </m:d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7CA1F3C-1B7E-4AA6-BB05-92DE88888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55" y="5506080"/>
                <a:ext cx="1519645" cy="9459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B54A820-CFFA-4C8F-B382-2940A2AA23A1}"/>
                  </a:ext>
                </a:extLst>
              </p:cNvPr>
              <p:cNvSpPr txBox="1"/>
              <p:nvPr/>
            </p:nvSpPr>
            <p:spPr>
              <a:xfrm>
                <a:off x="7227103" y="4855390"/>
                <a:ext cx="1271863" cy="5637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radPr>
                      <m:deg/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3 </m:t>
                        </m:r>
                      </m:e>
                    </m:rad>
                    <m:r>
                      <m:rPr>
                        <m:nor/>
                      </m:rPr>
                      <a:rPr lang="en-IN" sz="2800" dirty="0"/>
                      <m:t>.</m:t>
                    </m:r>
                  </m:oMath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B54A820-CFFA-4C8F-B382-2940A2AA2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103" y="4855390"/>
                <a:ext cx="1271863" cy="56374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Right 58">
            <a:extLst>
              <a:ext uri="{FF2B5EF4-FFF2-40B4-BE49-F238E27FC236}">
                <a16:creationId xmlns:a16="http://schemas.microsoft.com/office/drawing/2014/main" id="{AE1223B2-CF7D-4BD2-807D-59BC5CB31A03}"/>
              </a:ext>
            </a:extLst>
          </p:cNvPr>
          <p:cNvSpPr/>
          <p:nvPr/>
        </p:nvSpPr>
        <p:spPr>
          <a:xfrm>
            <a:off x="339660" y="5042503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800" dirty="0">
                <a:solidFill>
                  <a:schemeClr val="bg1"/>
                </a:solidFill>
              </a:rPr>
              <a:t>c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463F59-32DD-45B0-9A79-98EC98D5E883}"/>
                  </a:ext>
                </a:extLst>
              </p:cNvPr>
              <p:cNvSpPr txBox="1"/>
              <p:nvPr/>
            </p:nvSpPr>
            <p:spPr>
              <a:xfrm>
                <a:off x="1681772" y="5506080"/>
                <a:ext cx="2007359" cy="982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3 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1, 1, 1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463F59-32DD-45B0-9A79-98EC98D5E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772" y="5506080"/>
                <a:ext cx="2007359" cy="9823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242BF05-1121-4D93-97C7-F0B890049471}"/>
                  </a:ext>
                </a:extLst>
              </p:cNvPr>
              <p:cNvSpPr txBox="1"/>
              <p:nvPr/>
            </p:nvSpPr>
            <p:spPr>
              <a:xfrm>
                <a:off x="3576486" y="5466998"/>
                <a:ext cx="3305012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3 </m:t>
                                  </m:r>
                                </m:e>
                              </m:rad>
                            </m:den>
                          </m:f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3 </m:t>
                                  </m:r>
                                </m:e>
                              </m:rad>
                            </m:den>
                          </m:f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3 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242BF05-1121-4D93-97C7-F0B890049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486" y="5466998"/>
                <a:ext cx="3305012" cy="106048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554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7" grpId="0"/>
      <p:bldP spid="28" grpId="0"/>
      <p:bldP spid="29" grpId="0"/>
      <p:bldP spid="31" grpId="0"/>
      <p:bldP spid="33" grpId="0"/>
      <p:bldP spid="37" grpId="0"/>
      <p:bldP spid="38" grpId="0"/>
      <p:bldP spid="39" grpId="0"/>
      <p:bldP spid="41" grpId="0"/>
      <p:bldP spid="43" grpId="0"/>
      <p:bldP spid="45" grpId="0"/>
      <p:bldP spid="47" grpId="0"/>
      <p:bldP spid="49" grpId="0"/>
      <p:bldP spid="51" grpId="0"/>
      <p:bldP spid="53" grpId="0"/>
      <p:bldP spid="56" grpId="0"/>
      <p:bldP spid="57" grpId="0"/>
      <p:bldP spid="58" grpId="0"/>
      <p:bldP spid="59" grpId="0" animBg="1"/>
      <p:bldP spid="26" grpId="0"/>
      <p:bldP spid="3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Directional Derivative</a:t>
            </a:r>
            <a:endParaRPr lang="en-IN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F2B7979-D789-4319-86E5-8204F2453DC5}"/>
              </a:ext>
            </a:extLst>
          </p:cNvPr>
          <p:cNvSpPr txBox="1">
            <a:spLocks/>
          </p:cNvSpPr>
          <p:nvPr/>
        </p:nvSpPr>
        <p:spPr>
          <a:xfrm>
            <a:off x="131179" y="988862"/>
            <a:ext cx="1893564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10: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FF0A1B9-0571-4048-88DE-E945974FB61E}"/>
              </a:ext>
            </a:extLst>
          </p:cNvPr>
          <p:cNvSpPr txBox="1">
            <a:spLocks/>
          </p:cNvSpPr>
          <p:nvPr/>
        </p:nvSpPr>
        <p:spPr>
          <a:xfrm>
            <a:off x="131179" y="2044109"/>
            <a:ext cx="2780187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070D6E-1E3E-4937-9EEE-B8B166AC0D1C}"/>
                  </a:ext>
                </a:extLst>
              </p:cNvPr>
              <p:cNvSpPr txBox="1"/>
              <p:nvPr/>
            </p:nvSpPr>
            <p:spPr>
              <a:xfrm>
                <a:off x="2012730" y="967179"/>
                <a:ext cx="103316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Find the </a:t>
                </a:r>
                <a:r>
                  <a:rPr lang="en-US" sz="2800" dirty="0">
                    <a:solidFill>
                      <a:srgbClr val="0070C0"/>
                    </a:solidFill>
                    <a:latin typeface="+mj-lt"/>
                  </a:rPr>
                  <a:t>directional derivative </a:t>
                </a:r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 at 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(1, 1, 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212121"/>
                    </a:solidFill>
                  </a:rPr>
                  <a:t> along a direction  </a:t>
                </a:r>
                <a:endParaRPr lang="en-IN" sz="2800" dirty="0">
                  <a:solidFill>
                    <a:srgbClr val="21212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070D6E-1E3E-4937-9EEE-B8B166AC0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730" y="967179"/>
                <a:ext cx="10331670" cy="523220"/>
              </a:xfrm>
              <a:prstGeom prst="rect">
                <a:avLst/>
              </a:prstGeom>
              <a:blipFill>
                <a:blip r:embed="rId2"/>
                <a:stretch>
                  <a:fillRect l="-1180" t="-11765" r="-354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438F93CB-5FC0-4D8B-9D77-5336005653AA}"/>
              </a:ext>
            </a:extLst>
          </p:cNvPr>
          <p:cNvSpPr txBox="1"/>
          <p:nvPr/>
        </p:nvSpPr>
        <p:spPr>
          <a:xfrm>
            <a:off x="2012730" y="1389076"/>
            <a:ext cx="55092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</a:rPr>
              <a:t>equally inclined with co-ordinate axis.</a:t>
            </a:r>
            <a:endParaRPr kumimoji="0" lang="en-IN" sz="2800" b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E2E4E01-61B9-4C0E-8E7B-C82886991B2D}"/>
                  </a:ext>
                </a:extLst>
              </p:cNvPr>
              <p:cNvSpPr txBox="1"/>
              <p:nvPr/>
            </p:nvSpPr>
            <p:spPr>
              <a:xfrm>
                <a:off x="745280" y="2600963"/>
                <a:ext cx="4131520" cy="9459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D</m:t>
                          </m:r>
                        </m:e>
                        <m:sub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e>
                          </m:acc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f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∇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f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∙ </m:t>
                      </m:r>
                      <m:f>
                        <m:f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a</m:t>
                              </m:r>
                            </m:e>
                          </m:acc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a</m:t>
                                  </m:r>
                                </m:e>
                              </m:acc>
                            </m:e>
                          </m:d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E2E4E01-61B9-4C0E-8E7B-C82886991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80" y="2600963"/>
                <a:ext cx="4131520" cy="945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row: Right 25">
            <a:extLst>
              <a:ext uri="{FF2B5EF4-FFF2-40B4-BE49-F238E27FC236}">
                <a16:creationId xmlns:a16="http://schemas.microsoft.com/office/drawing/2014/main" id="{92E0C876-BAD5-45CC-AECC-80803D9835C7}"/>
              </a:ext>
            </a:extLst>
          </p:cNvPr>
          <p:cNvSpPr/>
          <p:nvPr/>
        </p:nvSpPr>
        <p:spPr>
          <a:xfrm>
            <a:off x="329643" y="2972845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F5BE3D-8144-4C1F-94BE-02B2E81C5792}"/>
                  </a:ext>
                </a:extLst>
              </p:cNvPr>
              <p:cNvSpPr txBox="1"/>
              <p:nvPr/>
            </p:nvSpPr>
            <p:spPr>
              <a:xfrm>
                <a:off x="4711533" y="2547480"/>
                <a:ext cx="5052291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2, 2, −2</m:t>
                          </m:r>
                        </m:e>
                      </m:d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 3 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 3 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 3 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F5BE3D-8144-4C1F-94BE-02B2E81C5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533" y="2547480"/>
                <a:ext cx="5052291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58E857C-5F92-49EA-BD9E-27615357F4E7}"/>
                  </a:ext>
                </a:extLst>
              </p:cNvPr>
              <p:cNvSpPr txBox="1"/>
              <p:nvPr/>
            </p:nvSpPr>
            <p:spPr>
              <a:xfrm>
                <a:off x="307482" y="5037439"/>
                <a:ext cx="2355897" cy="982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̅"/>
                              <m:ctrlPr>
                                <a:rPr lang="en-I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acc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3 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58E857C-5F92-49EA-BD9E-27615357F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82" y="5037439"/>
                <a:ext cx="2355897" cy="9823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D3CBCDFF-F572-48DA-ADDA-03848DE55BFE}"/>
              </a:ext>
            </a:extLst>
          </p:cNvPr>
          <p:cNvSpPr/>
          <p:nvPr/>
        </p:nvSpPr>
        <p:spPr>
          <a:xfrm>
            <a:off x="772865" y="5035868"/>
            <a:ext cx="1785608" cy="982320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7F868F-12CB-4F79-A983-6D7CDB73842C}"/>
                  </a:ext>
                </a:extLst>
              </p:cNvPr>
              <p:cNvSpPr txBox="1"/>
              <p:nvPr/>
            </p:nvSpPr>
            <p:spPr>
              <a:xfrm>
                <a:off x="1532049" y="3662758"/>
                <a:ext cx="5289165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 3 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 3 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 3 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B7F868F-12CB-4F79-A983-6D7CDB738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049" y="3662758"/>
                <a:ext cx="5289165" cy="10604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5EDC67-578A-4307-936F-31E5BA1FDCFE}"/>
                  </a:ext>
                </a:extLst>
              </p:cNvPr>
              <p:cNvSpPr txBox="1"/>
              <p:nvPr/>
            </p:nvSpPr>
            <p:spPr>
              <a:xfrm>
                <a:off x="6574035" y="3658953"/>
                <a:ext cx="1277194" cy="982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3 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5EDC67-578A-4307-936F-31E5BA1FD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035" y="3658953"/>
                <a:ext cx="1277194" cy="9823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53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  <p:bldP spid="30" grpId="0"/>
      <p:bldP spid="32" grpId="0"/>
      <p:bldP spid="34" grpId="0" animBg="1"/>
      <p:bldP spid="35" grpId="0"/>
      <p:bldP spid="3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Directional Derivative</a:t>
            </a:r>
            <a:endParaRPr lang="en-IN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F2B7979-D789-4319-86E5-8204F2453DC5}"/>
              </a:ext>
            </a:extLst>
          </p:cNvPr>
          <p:cNvSpPr txBox="1">
            <a:spLocks/>
          </p:cNvSpPr>
          <p:nvPr/>
        </p:nvSpPr>
        <p:spPr>
          <a:xfrm>
            <a:off x="131179" y="988862"/>
            <a:ext cx="1893564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12: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FF0A1B9-0571-4048-88DE-E945974FB61E}"/>
              </a:ext>
            </a:extLst>
          </p:cNvPr>
          <p:cNvSpPr txBox="1">
            <a:spLocks/>
          </p:cNvSpPr>
          <p:nvPr/>
        </p:nvSpPr>
        <p:spPr>
          <a:xfrm>
            <a:off x="131179" y="2107169"/>
            <a:ext cx="1421890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070D6E-1E3E-4937-9EEE-B8B166AC0D1C}"/>
                  </a:ext>
                </a:extLst>
              </p:cNvPr>
              <p:cNvSpPr txBox="1"/>
              <p:nvPr/>
            </p:nvSpPr>
            <p:spPr>
              <a:xfrm>
                <a:off x="2012730" y="967179"/>
                <a:ext cx="97111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Find the </a:t>
                </a:r>
                <a:r>
                  <a:rPr lang="en-US" sz="2800" dirty="0">
                    <a:solidFill>
                      <a:srgbClr val="0070C0"/>
                    </a:solidFill>
                    <a:latin typeface="+mj-lt"/>
                  </a:rPr>
                  <a:t>directional derivative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sub>
                    </m:sSub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−3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xy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212121"/>
                    </a:solidFill>
                  </a:rPr>
                  <a:t>  </a:t>
                </a:r>
                <a:endParaRPr lang="en-IN" sz="2800" dirty="0">
                  <a:solidFill>
                    <a:srgbClr val="21212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070D6E-1E3E-4937-9EEE-B8B166AC0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730" y="967179"/>
                <a:ext cx="9711184" cy="523220"/>
              </a:xfrm>
              <a:prstGeom prst="rect">
                <a:avLst/>
              </a:prstGeom>
              <a:blipFill>
                <a:blip r:embed="rId2"/>
                <a:stretch>
                  <a:fillRect l="-1255" t="-11765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438F93CB-5FC0-4D8B-9D77-5336005653AA}"/>
              </a:ext>
            </a:extLst>
          </p:cNvPr>
          <p:cNvSpPr txBox="1"/>
          <p:nvPr/>
        </p:nvSpPr>
        <p:spPr>
          <a:xfrm>
            <a:off x="2026994" y="1558951"/>
            <a:ext cx="5454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</a:rPr>
              <a:t>and u is the unit vector given by angle</a:t>
            </a:r>
            <a:endParaRPr kumimoji="0" lang="en-IN" sz="2800" b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92ABF8D-E520-487B-8034-0709FED4AF11}"/>
                  </a:ext>
                </a:extLst>
              </p:cNvPr>
              <p:cNvSpPr txBox="1"/>
              <p:nvPr/>
            </p:nvSpPr>
            <p:spPr>
              <a:xfrm>
                <a:off x="7420060" y="1536161"/>
                <a:ext cx="4291121" cy="664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en-US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6 </m:t>
                        </m:r>
                      </m:den>
                    </m:f>
                    <m:r>
                      <m:rPr>
                        <m:nor/>
                      </m:rPr>
                      <a:rPr lang="en-IN" sz="2800" dirty="0"/>
                      <m:t>.</m:t>
                    </m:r>
                  </m:oMath>
                </a14:m>
                <a:r>
                  <a:rPr lang="en-US" sz="2800" dirty="0">
                    <a:solidFill>
                      <a:srgbClr val="212121"/>
                    </a:solidFill>
                    <a:latin typeface="Roboto Condensed"/>
                  </a:rPr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sub>
                    </m:sSub>
                    <m:r>
                      <m:rPr>
                        <m:sty m:val="p"/>
                      </m:rPr>
                      <a:rPr lang="en-US" sz="2800" b="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1, 2</m:t>
                        </m:r>
                      </m:e>
                    </m:d>
                    <m:r>
                      <a:rPr lang="en-US" sz="2800" b="0" i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IN" sz="2800" dirty="0">
                  <a:solidFill>
                    <a:srgbClr val="212121"/>
                  </a:solidFill>
                  <a:latin typeface="Roboto Condensed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92ABF8D-E520-487B-8034-0709FED4A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060" y="1536161"/>
                <a:ext cx="4291121" cy="664862"/>
              </a:xfrm>
              <a:prstGeom prst="rect">
                <a:avLst/>
              </a:prstGeom>
              <a:blipFill>
                <a:blip r:embed="rId3"/>
                <a:stretch>
                  <a:fillRect t="-1835" b="-119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35BBA0-8DB1-45B0-8EBC-CF8F97DBE966}"/>
                  </a:ext>
                </a:extLst>
              </p:cNvPr>
              <p:cNvSpPr txBox="1"/>
              <p:nvPr/>
            </p:nvSpPr>
            <p:spPr>
              <a:xfrm>
                <a:off x="546813" y="2527079"/>
                <a:ext cx="11666691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7030A0"/>
                  </a:buClr>
                </a:pPr>
                <a:r>
                  <a:rPr lang="en-US" sz="2800" b="0" i="0" dirty="0">
                    <a:solidFill>
                      <a:schemeClr val="tx1"/>
                    </a:solidFill>
                    <a:latin typeface="+mj-lt"/>
                  </a:rPr>
                  <a:t>The directional derivative of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0" i="0" dirty="0">
                    <a:solidFill>
                      <a:schemeClr val="tx1"/>
                    </a:solidFill>
                    <a:latin typeface="+mj-lt"/>
                  </a:rPr>
                  <a:t>in direction of unit vector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en-US" sz="28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a:rPr lang="en-US" sz="28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0" i="0" dirty="0">
                    <a:solidFill>
                      <a:schemeClr val="tx1"/>
                    </a:solidFill>
                    <a:latin typeface="+mj-lt"/>
                  </a:rPr>
                  <a:t>which</a:t>
                </a:r>
                <a:endParaRPr lang="en-IN" sz="2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935BBA0-8DB1-45B0-8EBC-CF8F97DBE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13" y="2527079"/>
                <a:ext cx="11666691" cy="666849"/>
              </a:xfrm>
              <a:prstGeom prst="rect">
                <a:avLst/>
              </a:prstGeom>
              <a:blipFill>
                <a:blip r:embed="rId22"/>
                <a:stretch>
                  <a:fillRect l="-1097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Arrow: Right 44">
            <a:extLst>
              <a:ext uri="{FF2B5EF4-FFF2-40B4-BE49-F238E27FC236}">
                <a16:creationId xmlns:a16="http://schemas.microsoft.com/office/drawing/2014/main" id="{9BF0AA84-33D1-4A70-9803-FCC4C13B77A5}"/>
              </a:ext>
            </a:extLst>
          </p:cNvPr>
          <p:cNvSpPr/>
          <p:nvPr/>
        </p:nvSpPr>
        <p:spPr>
          <a:xfrm>
            <a:off x="131179" y="2810950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800" dirty="0">
                <a:solidFill>
                  <a:schemeClr val="bg1"/>
                </a:solidFill>
              </a:rPr>
              <a:t>c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39F622E-49D0-46F1-81F8-3C4DDB0C1FA8}"/>
                  </a:ext>
                </a:extLst>
              </p:cNvPr>
              <p:cNvSpPr txBox="1"/>
              <p:nvPr/>
            </p:nvSpPr>
            <p:spPr>
              <a:xfrm>
                <a:off x="546813" y="3139645"/>
                <a:ext cx="8742622" cy="666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7030A0"/>
                  </a:buClr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makes an angle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with positive</a:t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x-axis and at point</a:t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is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39F622E-49D0-46F1-81F8-3C4DDB0C1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13" y="3139645"/>
                <a:ext cx="8742622" cy="666849"/>
              </a:xfrm>
              <a:prstGeom prst="rect">
                <a:avLst/>
              </a:prstGeom>
              <a:blipFill>
                <a:blip r:embed="rId23"/>
                <a:stretch>
                  <a:fillRect l="-1464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A8B749-5EDB-4537-B38D-90A1AFC650BE}"/>
                  </a:ext>
                </a:extLst>
              </p:cNvPr>
              <p:cNvSpPr txBox="1"/>
              <p:nvPr/>
            </p:nvSpPr>
            <p:spPr>
              <a:xfrm>
                <a:off x="546812" y="3950190"/>
                <a:ext cx="7251863" cy="5628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673BB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673BB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D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673BB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673BB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u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73BB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673BB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673BB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673BB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673BB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73BB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unc>
                      <m:funcPr>
                        <m:ctrlPr>
                          <a:rPr kumimoji="0" lang="en-I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673BB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673BB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cos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func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73BB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en-I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673BB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673BB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673BB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kumimoji="0" lang="en-I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673BB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673BB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673BB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673BB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73BB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func>
                      <m:funcPr>
                        <m:ctrlPr>
                          <a:rPr kumimoji="0" lang="en-I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673BB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673BB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func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673BB7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en-I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673BB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673BB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673BB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sub>
                    </m:sSub>
                    <m:d>
                      <m:dPr>
                        <m:ctrlPr>
                          <a:rPr kumimoji="0" lang="en-I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673BB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673BB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673BB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673BB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e>
                    </m:d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.</a:t>
                </a:r>
                <a:endParaRPr lang="en-IN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A8B749-5EDB-4537-B38D-90A1AFC65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12" y="3950190"/>
                <a:ext cx="7251863" cy="562846"/>
              </a:xfrm>
              <a:prstGeom prst="rect">
                <a:avLst/>
              </a:prstGeom>
              <a:blipFill>
                <a:blip r:embed="rId24"/>
                <a:stretch>
                  <a:fillRect t="-11957" b="-228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7A69D68-180B-4B18-B112-B28FC292821E}"/>
                  </a:ext>
                </a:extLst>
              </p:cNvPr>
              <p:cNvSpPr txBox="1"/>
              <p:nvPr/>
            </p:nvSpPr>
            <p:spPr>
              <a:xfrm>
                <a:off x="594624" y="4658353"/>
                <a:ext cx="46815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Cambria Math" panose="02040503050406030204" pitchFamily="18" charset="0"/>
                    <a:cs typeface="+mn-cs"/>
                  </a:rPr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y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xy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7A69D68-180B-4B18-B112-B28FC2928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24" y="4658353"/>
                <a:ext cx="4681569" cy="523220"/>
              </a:xfrm>
              <a:prstGeom prst="rect">
                <a:avLst/>
              </a:prstGeom>
              <a:blipFill>
                <a:blip r:embed="rId25"/>
                <a:stretch>
                  <a:fillRect l="-2734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E85B8F9-D1B7-4785-9711-932D47097B25}"/>
                  </a:ext>
                </a:extLst>
              </p:cNvPr>
              <p:cNvSpPr/>
              <p:nvPr/>
            </p:nvSpPr>
            <p:spPr>
              <a:xfrm>
                <a:off x="1403043" y="5326890"/>
                <a:ext cx="16154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E85B8F9-D1B7-4785-9711-932D47097B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043" y="5326890"/>
                <a:ext cx="1615442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25A2F68-4409-4CD3-80D6-643FA9910D2B}"/>
                  </a:ext>
                </a:extLst>
              </p:cNvPr>
              <p:cNvSpPr/>
              <p:nvPr/>
            </p:nvSpPr>
            <p:spPr>
              <a:xfrm>
                <a:off x="624189" y="5326700"/>
                <a:ext cx="9020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25A2F68-4409-4CD3-80D6-643FA9910D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89" y="5326700"/>
                <a:ext cx="902042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82700F6-1749-4DE6-B731-064DF7917A9A}"/>
                  </a:ext>
                </a:extLst>
              </p:cNvPr>
              <p:cNvSpPr/>
              <p:nvPr/>
            </p:nvSpPr>
            <p:spPr>
              <a:xfrm>
                <a:off x="7351896" y="4652093"/>
                <a:ext cx="171316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82700F6-1749-4DE6-B731-064DF7917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896" y="4652093"/>
                <a:ext cx="1713161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Right 58">
            <a:extLst>
              <a:ext uri="{FF2B5EF4-FFF2-40B4-BE49-F238E27FC236}">
                <a16:creationId xmlns:a16="http://schemas.microsoft.com/office/drawing/2014/main" id="{922805EE-5AF4-476B-B63D-67E5E4A5FF3D}"/>
              </a:ext>
            </a:extLst>
          </p:cNvPr>
          <p:cNvSpPr/>
          <p:nvPr/>
        </p:nvSpPr>
        <p:spPr>
          <a:xfrm>
            <a:off x="140961" y="5479887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AABE5673-0B3F-4FCA-8D4C-E77A3F3140EB}"/>
              </a:ext>
            </a:extLst>
          </p:cNvPr>
          <p:cNvSpPr/>
          <p:nvPr/>
        </p:nvSpPr>
        <p:spPr>
          <a:xfrm>
            <a:off x="6096000" y="4805280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44ABE90-C6F1-4D92-8BED-9C3E047B0260}"/>
              </a:ext>
            </a:extLst>
          </p:cNvPr>
          <p:cNvSpPr/>
          <p:nvPr/>
        </p:nvSpPr>
        <p:spPr>
          <a:xfrm>
            <a:off x="140961" y="4790995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800" dirty="0">
                <a:solidFill>
                  <a:schemeClr val="bg1"/>
                </a:solidFill>
              </a:rPr>
              <a:t>c</a:t>
            </a: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C096083-C009-4647-9E67-62B268050D1A}"/>
                  </a:ext>
                </a:extLst>
              </p:cNvPr>
              <p:cNvSpPr/>
              <p:nvPr/>
            </p:nvSpPr>
            <p:spPr>
              <a:xfrm>
                <a:off x="6597123" y="4652093"/>
                <a:ext cx="908454" cy="562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C096083-C009-4647-9E67-62B268050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123" y="4652093"/>
                <a:ext cx="908454" cy="562846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F537531-4B66-47F9-85BC-4C78CDED50E7}"/>
                  </a:ext>
                </a:extLst>
              </p:cNvPr>
              <p:cNvSpPr/>
              <p:nvPr/>
            </p:nvSpPr>
            <p:spPr>
              <a:xfrm>
                <a:off x="131179" y="5982089"/>
                <a:ext cx="22204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F537531-4B66-47F9-85BC-4C78CDED50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" y="5982089"/>
                <a:ext cx="2220480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BE0AC46-EC9F-4748-8D8A-0D02BE92A985}"/>
                  </a:ext>
                </a:extLst>
              </p:cNvPr>
              <p:cNvSpPr/>
              <p:nvPr/>
            </p:nvSpPr>
            <p:spPr>
              <a:xfrm>
                <a:off x="2207836" y="5989446"/>
                <a:ext cx="22519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BE0AC46-EC9F-4748-8D8A-0D02BE92A9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836" y="5989446"/>
                <a:ext cx="2251963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64EAED2-B931-4FE2-AE11-CB728DEE7C9B}"/>
                  </a:ext>
                </a:extLst>
              </p:cNvPr>
              <p:cNvSpPr txBox="1"/>
              <p:nvPr/>
            </p:nvSpPr>
            <p:spPr>
              <a:xfrm>
                <a:off x="4217275" y="5981350"/>
                <a:ext cx="10589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=−3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64EAED2-B931-4FE2-AE11-CB728DEE7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275" y="5981350"/>
                <a:ext cx="1058917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481973D-B303-4BA7-93F3-68CEBF0F4DCD}"/>
                  </a:ext>
                </a:extLst>
              </p:cNvPr>
              <p:cNvSpPr/>
              <p:nvPr/>
            </p:nvSpPr>
            <p:spPr>
              <a:xfrm>
                <a:off x="6109687" y="5246312"/>
                <a:ext cx="2226892" cy="562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1, 2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481973D-B303-4BA7-93F3-68CEBF0F4D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687" y="5246312"/>
                <a:ext cx="2226892" cy="56284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0F76465-85BA-4378-B5C8-36358FD3BE30}"/>
                  </a:ext>
                </a:extLst>
              </p:cNvPr>
              <p:cNvSpPr/>
              <p:nvPr/>
            </p:nvSpPr>
            <p:spPr>
              <a:xfrm>
                <a:off x="8186344" y="5253669"/>
                <a:ext cx="23525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0F76465-85BA-4378-B5C8-36358FD3BE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344" y="5253669"/>
                <a:ext cx="2352503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E2D6900-6B58-4798-B666-8DE65CB3B1EA}"/>
                  </a:ext>
                </a:extLst>
              </p:cNvPr>
              <p:cNvSpPr txBox="1"/>
              <p:nvPr/>
            </p:nvSpPr>
            <p:spPr>
              <a:xfrm>
                <a:off x="10301538" y="5253669"/>
                <a:ext cx="10589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=13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AE2D6900-6B58-4798-B666-8DE65CB3B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1538" y="5253669"/>
                <a:ext cx="1058917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 17">
            <a:extLst>
              <a:ext uri="{FF2B5EF4-FFF2-40B4-BE49-F238E27FC236}">
                <a16:creationId xmlns:a16="http://schemas.microsoft.com/office/drawing/2014/main" id="{DFA2E72C-DBBB-4A65-91AE-15451177C568}"/>
              </a:ext>
            </a:extLst>
          </p:cNvPr>
          <p:cNvSpPr>
            <a:spLocks/>
          </p:cNvSpPr>
          <p:nvPr/>
        </p:nvSpPr>
        <p:spPr bwMode="auto">
          <a:xfrm>
            <a:off x="5568924" y="4524635"/>
            <a:ext cx="45719" cy="1986304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0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10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7" grpId="0"/>
      <p:bldP spid="28" grpId="0"/>
      <p:bldP spid="43" grpId="0"/>
      <p:bldP spid="45" grpId="0" animBg="1"/>
      <p:bldP spid="47" grpId="0"/>
      <p:bldP spid="49" grpId="0"/>
      <p:bldP spid="51" grpId="0"/>
      <p:bldP spid="53" grpId="0"/>
      <p:bldP spid="56" grpId="0"/>
      <p:bldP spid="58" grpId="0"/>
      <p:bldP spid="59" grpId="0" animBg="1"/>
      <p:bldP spid="60" grpId="0" animBg="1"/>
      <p:bldP spid="61" grpId="0" animBg="1"/>
      <p:bldP spid="62" grpId="0"/>
      <p:bldP spid="63" grpId="0"/>
      <p:bldP spid="64" grpId="0"/>
      <p:bldP spid="65" grpId="0"/>
      <p:bldP spid="67" grpId="0"/>
      <p:bldP spid="68" grpId="0"/>
      <p:bldP spid="69" grpId="0"/>
      <p:bldP spid="29" grpId="0" build="p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415960-F241-4A00-ADFF-8481E232EE41}"/>
                  </a:ext>
                </a:extLst>
              </p:cNvPr>
              <p:cNvSpPr txBox="1"/>
              <p:nvPr/>
            </p:nvSpPr>
            <p:spPr>
              <a:xfrm>
                <a:off x="4675229" y="3197110"/>
                <a:ext cx="4307251" cy="1085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       </m:t>
                                  </m:r>
                                </m:e>
                              </m:eqAr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   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</m:e>
                              </m:eqAr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  </m:t>
                          </m:r>
                        </m:e>
                      </m:d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415960-F241-4A00-ADFF-8481E232E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229" y="3197110"/>
                <a:ext cx="4307251" cy="10850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Directional Derivative</a:t>
            </a:r>
            <a:endParaRPr lang="en-IN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F2B7979-D789-4319-86E5-8204F2453DC5}"/>
              </a:ext>
            </a:extLst>
          </p:cNvPr>
          <p:cNvSpPr txBox="1">
            <a:spLocks/>
          </p:cNvSpPr>
          <p:nvPr/>
        </p:nvSpPr>
        <p:spPr>
          <a:xfrm>
            <a:off x="131179" y="988862"/>
            <a:ext cx="1893564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12: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FF0A1B9-0571-4048-88DE-E945974FB61E}"/>
              </a:ext>
            </a:extLst>
          </p:cNvPr>
          <p:cNvSpPr txBox="1">
            <a:spLocks/>
          </p:cNvSpPr>
          <p:nvPr/>
        </p:nvSpPr>
        <p:spPr>
          <a:xfrm>
            <a:off x="131179" y="2420175"/>
            <a:ext cx="2748656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070D6E-1E3E-4937-9EEE-B8B166AC0D1C}"/>
                  </a:ext>
                </a:extLst>
              </p:cNvPr>
              <p:cNvSpPr txBox="1"/>
              <p:nvPr/>
            </p:nvSpPr>
            <p:spPr>
              <a:xfrm>
                <a:off x="2012730" y="967179"/>
                <a:ext cx="97111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Find the </a:t>
                </a:r>
                <a:r>
                  <a:rPr lang="en-US" sz="2800" dirty="0">
                    <a:solidFill>
                      <a:srgbClr val="0070C0"/>
                    </a:solidFill>
                    <a:latin typeface="+mj-lt"/>
                  </a:rPr>
                  <a:t>directional derivative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sub>
                    </m:sSub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212121"/>
                    </a:solidFill>
                    <a:latin typeface="+mj-lt"/>
                  </a:rPr>
                  <a:t>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−3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xy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212121"/>
                    </a:solidFill>
                  </a:rPr>
                  <a:t>  </a:t>
                </a:r>
                <a:endParaRPr lang="en-IN" sz="2800" dirty="0">
                  <a:solidFill>
                    <a:srgbClr val="21212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B070D6E-1E3E-4937-9EEE-B8B166AC0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730" y="967179"/>
                <a:ext cx="9711184" cy="523220"/>
              </a:xfrm>
              <a:prstGeom prst="rect">
                <a:avLst/>
              </a:prstGeom>
              <a:blipFill>
                <a:blip r:embed="rId3"/>
                <a:stretch>
                  <a:fillRect l="-1255" t="-11765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438F93CB-5FC0-4D8B-9D77-5336005653AA}"/>
              </a:ext>
            </a:extLst>
          </p:cNvPr>
          <p:cNvSpPr txBox="1"/>
          <p:nvPr/>
        </p:nvSpPr>
        <p:spPr>
          <a:xfrm>
            <a:off x="2026994" y="1558951"/>
            <a:ext cx="54547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</a:rPr>
              <a:t>and u is the unit vector given by angle</a:t>
            </a:r>
            <a:endParaRPr kumimoji="0" lang="en-IN" sz="2800" b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92ABF8D-E520-487B-8034-0709FED4AF11}"/>
                  </a:ext>
                </a:extLst>
              </p:cNvPr>
              <p:cNvSpPr txBox="1"/>
              <p:nvPr/>
            </p:nvSpPr>
            <p:spPr>
              <a:xfrm>
                <a:off x="7421817" y="1523945"/>
                <a:ext cx="4291121" cy="6648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en-US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6 </m:t>
                        </m:r>
                      </m:den>
                    </m:f>
                    <m:r>
                      <a:rPr lang="en-US" sz="2800" b="0" i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800" dirty="0">
                    <a:solidFill>
                      <a:srgbClr val="212121"/>
                    </a:solidFill>
                    <a:latin typeface="Roboto Condensed"/>
                  </a:rPr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sub>
                    </m:sSub>
                    <m:r>
                      <m:rPr>
                        <m:sty m:val="p"/>
                      </m:rPr>
                      <a:rPr lang="en-US" sz="2800" b="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1, 2</m:t>
                        </m:r>
                      </m:e>
                    </m:d>
                    <m:r>
                      <a:rPr lang="en-US" sz="2800" b="0" i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IN" sz="2800" dirty="0">
                  <a:solidFill>
                    <a:srgbClr val="212121"/>
                  </a:solidFill>
                  <a:latin typeface="Roboto Condensed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92ABF8D-E520-487B-8034-0709FED4A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817" y="1523945"/>
                <a:ext cx="4291121" cy="664862"/>
              </a:xfrm>
              <a:prstGeom prst="rect">
                <a:avLst/>
              </a:prstGeom>
              <a:blipFill>
                <a:blip r:embed="rId4"/>
                <a:stretch>
                  <a:fillRect t="-1835" b="-119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A8B749-5EDB-4537-B38D-90A1AFC650BE}"/>
                  </a:ext>
                </a:extLst>
              </p:cNvPr>
              <p:cNvSpPr txBox="1"/>
              <p:nvPr/>
            </p:nvSpPr>
            <p:spPr>
              <a:xfrm>
                <a:off x="3029983" y="2324305"/>
                <a:ext cx="7508864" cy="8272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D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sub>
                      </m:sSub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673BB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73BB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f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73BB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6 </m:t>
                              </m:r>
                            </m:den>
                          </m:f>
                        </m:e>
                      </m:func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73BB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73BB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unc>
                        <m:func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6 </m:t>
                              </m:r>
                            </m:den>
                          </m:f>
                        </m:e>
                      </m:func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673BB7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sub>
                      </m:sSub>
                      <m:d>
                        <m:d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A8B749-5EDB-4537-B38D-90A1AFC65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9983" y="2324305"/>
                <a:ext cx="7508864" cy="8272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5A5662-31F1-474C-8885-736F1FFEC4CD}"/>
                  </a:ext>
                </a:extLst>
              </p:cNvPr>
              <p:cNvSpPr txBox="1"/>
              <p:nvPr/>
            </p:nvSpPr>
            <p:spPr>
              <a:xfrm>
                <a:off x="6223157" y="3505680"/>
                <a:ext cx="5964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5A5662-31F1-474C-8885-736F1FFEC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157" y="3505680"/>
                <a:ext cx="59646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24DFA7-9BA9-422E-81FD-BF7725FBA97B}"/>
                  </a:ext>
                </a:extLst>
              </p:cNvPr>
              <p:cNvSpPr txBox="1"/>
              <p:nvPr/>
            </p:nvSpPr>
            <p:spPr>
              <a:xfrm>
                <a:off x="8110801" y="3495170"/>
                <a:ext cx="5213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24DFA7-9BA9-422E-81FD-BF7725FBA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801" y="3495170"/>
                <a:ext cx="52138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7FA4C-3835-4FE2-9421-58E5D4AE2C65}"/>
                  </a:ext>
                </a:extLst>
              </p:cNvPr>
              <p:cNvSpPr txBox="1"/>
              <p:nvPr/>
            </p:nvSpPr>
            <p:spPr>
              <a:xfrm>
                <a:off x="5179823" y="3159758"/>
                <a:ext cx="1005240" cy="995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3 </m:t>
                              </m:r>
                            </m:e>
                          </m:rad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97FA4C-3835-4FE2-9421-58E5D4AE2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823" y="3159758"/>
                <a:ext cx="1005240" cy="9959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F190A3-29FF-4651-98EA-60848FC8F359}"/>
                  </a:ext>
                </a:extLst>
              </p:cNvPr>
              <p:cNvSpPr txBox="1"/>
              <p:nvPr/>
            </p:nvSpPr>
            <p:spPr>
              <a:xfrm>
                <a:off x="7421817" y="3265322"/>
                <a:ext cx="521388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1 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1F190A3-29FF-4651-98EA-60848FC8F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817" y="3265322"/>
                <a:ext cx="521388" cy="8989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CE1CF9-F84A-4E6E-A5B6-C5F9228AB070}"/>
                  </a:ext>
                </a:extLst>
              </p:cNvPr>
              <p:cNvSpPr txBox="1"/>
              <p:nvPr/>
            </p:nvSpPr>
            <p:spPr>
              <a:xfrm>
                <a:off x="4744383" y="4444820"/>
                <a:ext cx="2383221" cy="995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13−3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3 </m:t>
                              </m:r>
                            </m:e>
                          </m:rad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7CE1CF9-F84A-4E6E-A5B6-C5F9228AB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83" y="4444820"/>
                <a:ext cx="2383221" cy="9959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25730B2-7914-4B33-A8FC-E91B95000457}"/>
                  </a:ext>
                </a:extLst>
              </p:cNvPr>
              <p:cNvSpPr txBox="1"/>
              <p:nvPr/>
            </p:nvSpPr>
            <p:spPr>
              <a:xfrm>
                <a:off x="2627275" y="4755377"/>
                <a:ext cx="21983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2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D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u</m:t>
                          </m:r>
                        </m:sub>
                      </m:sSub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f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25730B2-7914-4B33-A8FC-E91B95000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275" y="4755377"/>
                <a:ext cx="219838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BCF2E49D-0F23-490D-BF95-93829AC8C49C}"/>
              </a:ext>
            </a:extLst>
          </p:cNvPr>
          <p:cNvSpPr/>
          <p:nvPr/>
        </p:nvSpPr>
        <p:spPr>
          <a:xfrm>
            <a:off x="3082885" y="4495347"/>
            <a:ext cx="3945985" cy="982320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655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9" grpId="0"/>
      <p:bldP spid="32" grpId="0"/>
      <p:bldP spid="7" grpId="0"/>
      <p:bldP spid="36" grpId="0"/>
      <p:bldP spid="9" grpId="0"/>
      <p:bldP spid="10" grpId="0"/>
      <p:bldP spid="42" grpId="0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21237-25B1-4C41-A52E-AAC4CB16B8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darshan.pipaliya@darshan.ac.in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9B9C5-6D35-4DBB-9C9C-BBA23EE9F6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918160597689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47A97E-07E5-4679-A2F2-102D7DA35B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Humanities &amp; Science Department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28DE67-9F69-4388-9734-5031E289B5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Darshan R. Pipaliya</a:t>
            </a:r>
            <a:endParaRPr lang="en-IN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8CD9787-B05F-40AE-A512-124D3A99C6E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677FDF1-46E9-47E1-A974-B878D8645D19}"/>
              </a:ext>
            </a:extLst>
          </p:cNvPr>
          <p:cNvGrpSpPr/>
          <p:nvPr/>
        </p:nvGrpSpPr>
        <p:grpSpPr>
          <a:xfrm>
            <a:off x="26704" y="1462475"/>
            <a:ext cx="8044476" cy="3103418"/>
            <a:chOff x="-12804" y="1537545"/>
            <a:chExt cx="8044476" cy="310341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A4DBECA-252D-4599-A864-6399BFFEB65B}"/>
                </a:ext>
              </a:extLst>
            </p:cNvPr>
            <p:cNvSpPr txBox="1">
              <a:spLocks/>
            </p:cNvSpPr>
            <p:nvPr/>
          </p:nvSpPr>
          <p:spPr>
            <a:xfrm>
              <a:off x="-12804" y="2160999"/>
              <a:ext cx="2594560" cy="1856509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lvl="0"/>
            </a:lstStyle>
            <a:p>
              <a:r>
                <a:rPr lang="en-GB" dirty="0"/>
                <a:t> </a:t>
              </a:r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FB21F4C4-30D4-4011-8510-CF20FEFC370B}"/>
                </a:ext>
              </a:extLst>
            </p:cNvPr>
            <p:cNvSpPr/>
            <p:nvPr/>
          </p:nvSpPr>
          <p:spPr>
            <a:xfrm rot="5400000">
              <a:off x="2457725" y="1742096"/>
              <a:ext cx="3103418" cy="2694316"/>
            </a:xfrm>
            <a:prstGeom prst="hexagon">
              <a:avLst/>
            </a:prstGeom>
            <a:noFill/>
            <a:ln w="57150">
              <a:solidFill>
                <a:srgbClr val="0070C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4400" b="1">
                  <a:solidFill>
                    <a:schemeClr val="tx1"/>
                  </a:solidFill>
                </a:rPr>
                <a:t>THANK YOU</a:t>
              </a:r>
              <a:endParaRPr lang="en-GB" sz="4400" b="1" dirty="0">
                <a:solidFill>
                  <a:schemeClr val="tx1"/>
                </a:solidFill>
              </a:endParaRPr>
            </a:p>
          </p:txBody>
        </p:sp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6D0D2A0-7D7D-452B-9ADA-174886259D92}"/>
                </a:ext>
              </a:extLst>
            </p:cNvPr>
            <p:cNvSpPr txBox="1">
              <a:spLocks/>
            </p:cNvSpPr>
            <p:nvPr/>
          </p:nvSpPr>
          <p:spPr>
            <a:xfrm rot="10800000">
              <a:off x="5437112" y="2160998"/>
              <a:ext cx="2594560" cy="1856509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lvl="0"/>
            </a:lstStyle>
            <a:p>
              <a:r>
                <a:rPr lang="en-GB" dirty="0"/>
                <a:t> </a:t>
              </a:r>
            </a:p>
          </p:txBody>
        </p:sp>
      </p:grpSp>
      <p:sp>
        <p:nvSpPr>
          <p:cNvPr id="14" name="Text Placeholder 1026">
            <a:extLst>
              <a:ext uri="{FF2B5EF4-FFF2-40B4-BE49-F238E27FC236}">
                <a16:creationId xmlns:a16="http://schemas.microsoft.com/office/drawing/2014/main" id="{FEF62701-35D0-4293-B1CD-3E1D528004A9}"/>
              </a:ext>
            </a:extLst>
          </p:cNvPr>
          <p:cNvSpPr txBox="1">
            <a:spLocks/>
          </p:cNvSpPr>
          <p:nvPr/>
        </p:nvSpPr>
        <p:spPr>
          <a:xfrm>
            <a:off x="2621264" y="24657"/>
            <a:ext cx="4646358" cy="734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Mathematics-I</a:t>
            </a:r>
            <a:r>
              <a:rPr lang="en-IN" dirty="0"/>
              <a:t> </a:t>
            </a:r>
            <a:r>
              <a:rPr lang="en-IN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(M-I)</a:t>
            </a:r>
          </a:p>
          <a:p>
            <a:r>
              <a:rPr lang="en-IN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3110014</a:t>
            </a:r>
          </a:p>
        </p:txBody>
      </p:sp>
    </p:spTree>
    <p:extLst>
      <p:ext uri="{BB962C8B-B14F-4D97-AF65-F5344CB8AC3E}">
        <p14:creationId xmlns:p14="http://schemas.microsoft.com/office/powerpoint/2010/main" val="2509238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 to Find Local Extreme Values of Function f(x, y)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2FFFF9-3A86-4A1B-89D0-4525AC93A2E9}"/>
                  </a:ext>
                </a:extLst>
              </p:cNvPr>
              <p:cNvSpPr txBox="1"/>
              <p:nvPr/>
            </p:nvSpPr>
            <p:spPr>
              <a:xfrm>
                <a:off x="171799" y="1045487"/>
                <a:ext cx="7315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𝟕</m:t>
                          </m:r>
                        </m:e>
                      </m:d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2FFFF9-3A86-4A1B-89D0-4525AC93A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99" y="1045487"/>
                <a:ext cx="73152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F4A138-FCEA-4DA8-86F5-D26E4F56060C}"/>
                  </a:ext>
                </a:extLst>
              </p:cNvPr>
              <p:cNvSpPr txBox="1"/>
              <p:nvPr/>
            </p:nvSpPr>
            <p:spPr>
              <a:xfrm>
                <a:off x="171799" y="1781074"/>
                <a:ext cx="7315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𝟖</m:t>
                          </m:r>
                        </m:e>
                      </m:d>
                      <m:r>
                        <a:rPr kumimoji="0" lang="en-US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F4A138-FCEA-4DA8-86F5-D26E4F560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99" y="1781074"/>
                <a:ext cx="7315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12310356-6891-4917-8FD3-486B35A3BB05}"/>
              </a:ext>
            </a:extLst>
          </p:cNvPr>
          <p:cNvSpPr txBox="1"/>
          <p:nvPr/>
        </p:nvSpPr>
        <p:spPr>
          <a:xfrm>
            <a:off x="811867" y="1054262"/>
            <a:ext cx="77419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0" i="0" dirty="0">
                <a:solidFill>
                  <a:srgbClr val="FF0000"/>
                </a:solidFill>
                <a:latin typeface="+mj-lt"/>
              </a:rPr>
              <a:t>Repeat</a:t>
            </a:r>
            <a:r>
              <a:rPr lang="en-IN" sz="2800" b="0" i="0" dirty="0">
                <a:latin typeface="+mj-lt"/>
              </a:rPr>
              <a:t> step </a:t>
            </a:r>
            <a:r>
              <a:rPr lang="en-US" sz="2800" b="0" i="0" dirty="0">
                <a:solidFill>
                  <a:srgbClr val="FF0000"/>
                </a:solidFill>
                <a:latin typeface="+mj-lt"/>
              </a:rPr>
              <a:t>(4)</a:t>
            </a:r>
            <a:r>
              <a:rPr lang="en-US" sz="2800" b="0" i="0" dirty="0">
                <a:latin typeface="+mj-lt"/>
              </a:rPr>
              <a:t>, </a:t>
            </a:r>
            <a:r>
              <a:rPr lang="en-US" sz="2800" b="0" i="0" dirty="0">
                <a:solidFill>
                  <a:srgbClr val="FF0000"/>
                </a:solidFill>
                <a:latin typeface="+mj-lt"/>
              </a:rPr>
              <a:t>(5) </a:t>
            </a:r>
            <a:r>
              <a:rPr lang="en-US" sz="2800" b="0" i="0" dirty="0">
                <a:latin typeface="+mj-lt"/>
              </a:rPr>
              <a:t>&amp; </a:t>
            </a:r>
            <a:r>
              <a:rPr lang="en-US" sz="2800" b="0" i="0" dirty="0">
                <a:solidFill>
                  <a:srgbClr val="FF0000"/>
                </a:solidFill>
                <a:latin typeface="+mj-lt"/>
              </a:rPr>
              <a:t>(6)</a:t>
            </a:r>
            <a:r>
              <a:rPr lang="en-US" sz="2800" b="0" i="0" dirty="0">
                <a:latin typeface="+mj-lt"/>
              </a:rPr>
              <a:t> for all stationary points.</a:t>
            </a:r>
            <a:r>
              <a:rPr lang="en-IN" sz="28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380912-2713-4B7E-B745-BBE8C08AAF58}"/>
                  </a:ext>
                </a:extLst>
              </p:cNvPr>
              <p:cNvSpPr txBox="1"/>
              <p:nvPr/>
            </p:nvSpPr>
            <p:spPr>
              <a:xfrm>
                <a:off x="811867" y="1801645"/>
                <a:ext cx="1072435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rgbClr val="FF0000"/>
                    </a:solidFill>
                    <a:latin typeface="+mj-lt"/>
                  </a:rPr>
                  <a:t>Substitute</a:t>
                </a:r>
                <a:r>
                  <a:rPr lang="en-US" sz="2800" b="0" i="0" dirty="0">
                    <a:latin typeface="+mj-lt"/>
                  </a:rPr>
                  <a:t> the point 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sz="28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0" i="0" dirty="0">
                    <a:latin typeface="+mj-lt"/>
                  </a:rPr>
                  <a:t>in the given </a:t>
                </a:r>
                <a:r>
                  <a:rPr lang="en-US" sz="2800" b="0" i="0" dirty="0">
                    <a:solidFill>
                      <a:srgbClr val="FF0000"/>
                    </a:solidFill>
                    <a:latin typeface="+mj-lt"/>
                  </a:rPr>
                  <a:t>function</a:t>
                </a:r>
                <a:r>
                  <a:rPr lang="en-US" sz="2800" b="0" i="0" dirty="0">
                    <a:latin typeface="+mj-lt"/>
                  </a:rPr>
                  <a:t> to find the local maximum</a:t>
                </a:r>
                <a:r>
                  <a:rPr lang="en-IN" sz="28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380912-2713-4B7E-B745-BBE8C08AA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67" y="1801645"/>
                <a:ext cx="10724351" cy="523220"/>
              </a:xfrm>
              <a:prstGeom prst="rect">
                <a:avLst/>
              </a:prstGeom>
              <a:blipFill>
                <a:blip r:embed="rId4"/>
                <a:stretch>
                  <a:fillRect l="-1137" t="-12941" r="-455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87D92CA-A7CC-4E91-8AE9-94BCEEC84431}"/>
              </a:ext>
            </a:extLst>
          </p:cNvPr>
          <p:cNvSpPr txBox="1"/>
          <p:nvPr/>
        </p:nvSpPr>
        <p:spPr>
          <a:xfrm>
            <a:off x="811866" y="2380675"/>
            <a:ext cx="93019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latin typeface="+mj-lt"/>
              </a:rPr>
              <a:t>or local minimum value of the function at that point, if possible.</a:t>
            </a:r>
            <a:r>
              <a:rPr lang="en-IN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67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Local Extreme Values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308E2C-D7BA-458A-8362-4FF83D35D150}"/>
              </a:ext>
            </a:extLst>
          </p:cNvPr>
          <p:cNvSpPr txBox="1">
            <a:spLocks/>
          </p:cNvSpPr>
          <p:nvPr/>
        </p:nvSpPr>
        <p:spPr>
          <a:xfrm>
            <a:off x="131180" y="1738137"/>
            <a:ext cx="1420529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3B4B1C-4A94-45EA-9ECF-4B2AC333EBE0}"/>
              </a:ext>
            </a:extLst>
          </p:cNvPr>
          <p:cNvSpPr txBox="1">
            <a:spLocks/>
          </p:cNvSpPr>
          <p:nvPr/>
        </p:nvSpPr>
        <p:spPr>
          <a:xfrm>
            <a:off x="131180" y="988862"/>
            <a:ext cx="1729893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FA8997F-AA12-4303-AB7D-75D4A82EC6DC}"/>
                  </a:ext>
                </a:extLst>
              </p:cNvPr>
              <p:cNvSpPr/>
              <p:nvPr/>
            </p:nvSpPr>
            <p:spPr>
              <a:xfrm>
                <a:off x="1861073" y="955791"/>
                <a:ext cx="111596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Find </a:t>
                </a:r>
                <a:r>
                  <a:rPr lang="en-US" sz="2800" b="0" i="0" dirty="0">
                    <a:solidFill>
                      <a:srgbClr val="0070C0"/>
                    </a:solidFill>
                    <a:latin typeface="+mj-lt"/>
                    <a:ea typeface="Cambria Math" panose="02040503050406030204" pitchFamily="18" charset="0"/>
                  </a:rPr>
                  <a:t>extreme values </a:t>
                </a:r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+3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−15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−15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+72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endParaRPr lang="en-US" sz="2800" b="0" i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FA8997F-AA12-4303-AB7D-75D4A82EC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73" y="955791"/>
                <a:ext cx="11159602" cy="523220"/>
              </a:xfrm>
              <a:prstGeom prst="rect">
                <a:avLst/>
              </a:prstGeom>
              <a:blipFill>
                <a:blip r:embed="rId2"/>
                <a:stretch>
                  <a:fillRect l="-1092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65BDEAA-D000-45FB-9015-628D172B47FE}"/>
                  </a:ext>
                </a:extLst>
              </p:cNvPr>
              <p:cNvSpPr txBox="1"/>
              <p:nvPr/>
            </p:nvSpPr>
            <p:spPr>
              <a:xfrm>
                <a:off x="1867838" y="1688241"/>
                <a:ext cx="63246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ea typeface="Cambria Math" panose="02040503050406030204" pitchFamily="18" charset="0"/>
                    <a:cs typeface="+mn-cs"/>
                  </a:rPr>
                  <a:t>Here,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+3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−15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−15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+72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65BDEAA-D000-45FB-9015-628D172B4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838" y="1688241"/>
                <a:ext cx="6324600" cy="523220"/>
              </a:xfrm>
              <a:prstGeom prst="rect">
                <a:avLst/>
              </a:prstGeom>
              <a:blipFill>
                <a:blip r:embed="rId3"/>
                <a:stretch>
                  <a:fillRect l="-1927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B6D3DEB-4D3F-46C3-8EBD-C14B82C2D0BC}"/>
                  </a:ext>
                </a:extLst>
              </p:cNvPr>
              <p:cNvSpPr/>
              <p:nvPr/>
            </p:nvSpPr>
            <p:spPr>
              <a:xfrm>
                <a:off x="1636492" y="2562627"/>
                <a:ext cx="36305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−30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+72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B6D3DEB-4D3F-46C3-8EBD-C14B82C2D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492" y="2562627"/>
                <a:ext cx="363054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ABC1E7E-4585-40E4-B004-7A23223E0024}"/>
                  </a:ext>
                </a:extLst>
              </p:cNvPr>
              <p:cNvSpPr/>
              <p:nvPr/>
            </p:nvSpPr>
            <p:spPr>
              <a:xfrm>
                <a:off x="703352" y="2321726"/>
                <a:ext cx="1164486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ABC1E7E-4585-40E4-B004-7A23223E0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52" y="2321726"/>
                <a:ext cx="1164486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BC38ED2-5A1B-4F3D-AC16-684CA8305BAC}"/>
                  </a:ext>
                </a:extLst>
              </p:cNvPr>
              <p:cNvSpPr/>
              <p:nvPr/>
            </p:nvSpPr>
            <p:spPr>
              <a:xfrm>
                <a:off x="6924964" y="2321726"/>
                <a:ext cx="1172500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BC38ED2-5A1B-4F3D-AC16-684CA8305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964" y="2321726"/>
                <a:ext cx="1172500" cy="9855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821CCB4-DFDF-4DA9-BD4A-07CBBF435C7F}"/>
                  </a:ext>
                </a:extLst>
              </p:cNvPr>
              <p:cNvSpPr/>
              <p:nvPr/>
            </p:nvSpPr>
            <p:spPr>
              <a:xfrm>
                <a:off x="7862912" y="2562437"/>
                <a:ext cx="18253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xy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−30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821CCB4-DFDF-4DA9-BD4A-07CBBF435C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912" y="2562437"/>
                <a:ext cx="182537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Arrow: Right 85">
            <a:extLst>
              <a:ext uri="{FF2B5EF4-FFF2-40B4-BE49-F238E27FC236}">
                <a16:creationId xmlns:a16="http://schemas.microsoft.com/office/drawing/2014/main" id="{045C5867-13BC-4ED9-A654-811DB58101A5}"/>
              </a:ext>
            </a:extLst>
          </p:cNvPr>
          <p:cNvSpPr/>
          <p:nvPr/>
        </p:nvSpPr>
        <p:spPr>
          <a:xfrm>
            <a:off x="130314" y="2699546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8A3D4B10-DD12-41AC-A63A-040425686E49}"/>
              </a:ext>
            </a:extLst>
          </p:cNvPr>
          <p:cNvSpPr/>
          <p:nvPr/>
        </p:nvSpPr>
        <p:spPr>
          <a:xfrm>
            <a:off x="6351926" y="2699356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96F6599-4D24-4AD0-AACD-AF543FC9C2C1}"/>
                  </a:ext>
                </a:extLst>
              </p:cNvPr>
              <p:cNvSpPr/>
              <p:nvPr/>
            </p:nvSpPr>
            <p:spPr>
              <a:xfrm>
                <a:off x="521901" y="3232611"/>
                <a:ext cx="1588109" cy="9569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96F6599-4D24-4AD0-AACD-AF543FC9C2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01" y="3232611"/>
                <a:ext cx="1588109" cy="9569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Right 33">
            <a:extLst>
              <a:ext uri="{FF2B5EF4-FFF2-40B4-BE49-F238E27FC236}">
                <a16:creationId xmlns:a16="http://schemas.microsoft.com/office/drawing/2014/main" id="{5E61C664-D4FF-4764-9743-043C7252EAC7}"/>
              </a:ext>
            </a:extLst>
          </p:cNvPr>
          <p:cNvSpPr/>
          <p:nvPr/>
        </p:nvSpPr>
        <p:spPr>
          <a:xfrm>
            <a:off x="130314" y="3679173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976638D-E24E-4E3F-BED7-C9AAB7601412}"/>
                  </a:ext>
                </a:extLst>
              </p:cNvPr>
              <p:cNvSpPr/>
              <p:nvPr/>
            </p:nvSpPr>
            <p:spPr>
              <a:xfrm>
                <a:off x="1926930" y="3232611"/>
                <a:ext cx="2166939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976638D-E24E-4E3F-BED7-C9AAB7601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930" y="3232611"/>
                <a:ext cx="2166939" cy="10604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5E61A47-5209-43DB-989E-002BDAAAB765}"/>
                  </a:ext>
                </a:extLst>
              </p:cNvPr>
              <p:cNvSpPr/>
              <p:nvPr/>
            </p:nvSpPr>
            <p:spPr>
              <a:xfrm>
                <a:off x="3927222" y="3277944"/>
                <a:ext cx="4899868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5E61A47-5209-43DB-989E-002BDAAAB7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22" y="3277944"/>
                <a:ext cx="4899868" cy="9115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F16C8AB-266B-4D47-941E-0BB28D5D011C}"/>
                  </a:ext>
                </a:extLst>
              </p:cNvPr>
              <p:cNvSpPr/>
              <p:nvPr/>
            </p:nvSpPr>
            <p:spPr>
              <a:xfrm>
                <a:off x="8560789" y="3501242"/>
                <a:ext cx="18305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F16C8AB-266B-4D47-941E-0BB28D5D0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789" y="3501242"/>
                <a:ext cx="183056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A4288A8-F64F-4894-84F8-733150B9FE59}"/>
                  </a:ext>
                </a:extLst>
              </p:cNvPr>
              <p:cNvSpPr/>
              <p:nvPr/>
            </p:nvSpPr>
            <p:spPr>
              <a:xfrm>
                <a:off x="1641725" y="2567088"/>
                <a:ext cx="36305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−30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+72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A4288A8-F64F-4894-84F8-733150B9FE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725" y="2567088"/>
                <a:ext cx="363054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EC3FFE3-08CF-4852-92C8-9FE52CF7E2EF}"/>
                  </a:ext>
                </a:extLst>
              </p:cNvPr>
              <p:cNvSpPr/>
              <p:nvPr/>
            </p:nvSpPr>
            <p:spPr>
              <a:xfrm>
                <a:off x="521901" y="4293094"/>
                <a:ext cx="1768132" cy="10305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EC3FFE3-08CF-4852-92C8-9FE52CF7E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01" y="4293094"/>
                <a:ext cx="1768132" cy="103053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Arrow: Right 39">
            <a:extLst>
              <a:ext uri="{FF2B5EF4-FFF2-40B4-BE49-F238E27FC236}">
                <a16:creationId xmlns:a16="http://schemas.microsoft.com/office/drawing/2014/main" id="{BCCAF4FE-D06C-493A-992B-D4E06C7F787D}"/>
              </a:ext>
            </a:extLst>
          </p:cNvPr>
          <p:cNvSpPr/>
          <p:nvPr/>
        </p:nvSpPr>
        <p:spPr>
          <a:xfrm>
            <a:off x="130314" y="4739656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42CF1AB-A807-49BD-A2E4-A214C29AA0FB}"/>
                  </a:ext>
                </a:extLst>
              </p:cNvPr>
              <p:cNvSpPr/>
              <p:nvPr/>
            </p:nvSpPr>
            <p:spPr>
              <a:xfrm>
                <a:off x="2150496" y="4293094"/>
                <a:ext cx="2166939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42CF1AB-A807-49BD-A2E4-A214C29AA0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496" y="4293094"/>
                <a:ext cx="2166939" cy="10604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BC720ED-FD2B-4696-A40A-D93C2BBE5343}"/>
                  </a:ext>
                </a:extLst>
              </p:cNvPr>
              <p:cNvSpPr/>
              <p:nvPr/>
            </p:nvSpPr>
            <p:spPr>
              <a:xfrm>
                <a:off x="4058739" y="4335360"/>
                <a:ext cx="3093283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BC720ED-FD2B-4696-A40A-D93C2BBE53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739" y="4335360"/>
                <a:ext cx="3093283" cy="91159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92872E2-6A46-4F16-ACF8-EFBDA1CCDF7D}"/>
                  </a:ext>
                </a:extLst>
              </p:cNvPr>
              <p:cNvSpPr/>
              <p:nvPr/>
            </p:nvSpPr>
            <p:spPr>
              <a:xfrm>
                <a:off x="6961031" y="4561725"/>
                <a:ext cx="10138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92872E2-6A46-4F16-ACF8-EFBDA1CCD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031" y="4561725"/>
                <a:ext cx="101380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489005F-75C0-4B82-9E4A-F000A0C871C6}"/>
                  </a:ext>
                </a:extLst>
              </p:cNvPr>
              <p:cNvSpPr/>
              <p:nvPr/>
            </p:nvSpPr>
            <p:spPr>
              <a:xfrm>
                <a:off x="7854807" y="2562437"/>
                <a:ext cx="18253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xy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−30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489005F-75C0-4B82-9E4A-F000A0C87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807" y="2562437"/>
                <a:ext cx="1825371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DC476D0-4CF8-44F7-83D9-7B4AF15FCAE9}"/>
                  </a:ext>
                </a:extLst>
              </p:cNvPr>
              <p:cNvSpPr/>
              <p:nvPr/>
            </p:nvSpPr>
            <p:spPr>
              <a:xfrm>
                <a:off x="7857588" y="2571008"/>
                <a:ext cx="18253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xy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−30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DC476D0-4CF8-44F7-83D9-7B4AF15FCA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588" y="2571008"/>
                <a:ext cx="1825371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B4574E5-D4B0-4EC3-B48C-82DD5FE333DB}"/>
                  </a:ext>
                </a:extLst>
              </p:cNvPr>
              <p:cNvSpPr/>
              <p:nvPr/>
            </p:nvSpPr>
            <p:spPr>
              <a:xfrm>
                <a:off x="521901" y="5411797"/>
                <a:ext cx="1588109" cy="1030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B4574E5-D4B0-4EC3-B48C-82DD5FE33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01" y="5411797"/>
                <a:ext cx="1588109" cy="103092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5D1C48BB-4D3F-497E-A974-4B62E46EA67C}"/>
              </a:ext>
            </a:extLst>
          </p:cNvPr>
          <p:cNvSpPr/>
          <p:nvPr/>
        </p:nvSpPr>
        <p:spPr>
          <a:xfrm>
            <a:off x="130314" y="5858359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FCEC749-B57D-41D7-8178-D5DF3240DBB2}"/>
                  </a:ext>
                </a:extLst>
              </p:cNvPr>
              <p:cNvSpPr/>
              <p:nvPr/>
            </p:nvSpPr>
            <p:spPr>
              <a:xfrm>
                <a:off x="1926930" y="5411797"/>
                <a:ext cx="2174954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FCEC749-B57D-41D7-8178-D5DF3240DB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930" y="5411797"/>
                <a:ext cx="2174954" cy="106048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057CC9-A5F6-4FCB-9563-AF9F3B6DCB0C}"/>
                  </a:ext>
                </a:extLst>
              </p:cNvPr>
              <p:cNvSpPr/>
              <p:nvPr/>
            </p:nvSpPr>
            <p:spPr>
              <a:xfrm>
                <a:off x="3927222" y="5457130"/>
                <a:ext cx="3022751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057CC9-A5F6-4FCB-9563-AF9F3B6DC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222" y="5457130"/>
                <a:ext cx="3022751" cy="98559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7D2E34A-16CC-4DCB-BA90-50421066D132}"/>
                  </a:ext>
                </a:extLst>
              </p:cNvPr>
              <p:cNvSpPr/>
              <p:nvPr/>
            </p:nvSpPr>
            <p:spPr>
              <a:xfrm>
                <a:off x="6767563" y="5688551"/>
                <a:ext cx="18590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7D2E34A-16CC-4DCB-BA90-50421066D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563" y="5688551"/>
                <a:ext cx="1859099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201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 L 0.28412 0.13958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06" y="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44444E-6 L -0.21601 0.29305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07" y="1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96296E-6 L -0.23164 0.45579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89" y="2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49" grpId="0"/>
      <p:bldP spid="78" grpId="0"/>
      <p:bldP spid="79" grpId="0"/>
      <p:bldP spid="80" grpId="0"/>
      <p:bldP spid="84" grpId="0"/>
      <p:bldP spid="86" grpId="0" animBg="1"/>
      <p:bldP spid="87" grpId="0" animBg="1"/>
      <p:bldP spid="33" grpId="0"/>
      <p:bldP spid="34" grpId="0" animBg="1"/>
      <p:bldP spid="35" grpId="0"/>
      <p:bldP spid="36" grpId="0"/>
      <p:bldP spid="37" grpId="0"/>
      <p:bldP spid="38" grpId="0"/>
      <p:bldP spid="38" grpId="1"/>
      <p:bldP spid="38" grpId="2"/>
      <p:bldP spid="39" grpId="0"/>
      <p:bldP spid="40" grpId="0" animBg="1"/>
      <p:bldP spid="41" grpId="0"/>
      <p:bldP spid="42" grpId="0"/>
      <p:bldP spid="43" grpId="0"/>
      <p:bldP spid="44" grpId="0"/>
      <p:bldP spid="44" grpId="1"/>
      <p:bldP spid="44" grpId="2"/>
      <p:bldP spid="45" grpId="0"/>
      <p:bldP spid="45" grpId="1"/>
      <p:bldP spid="45" grpId="2"/>
      <p:bldP spid="46" grpId="0"/>
      <p:bldP spid="47" grpId="0" animBg="1"/>
      <p:bldP spid="48" grpId="0"/>
      <p:bldP spid="50" grpId="0"/>
      <p:bldP spid="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Local Extreme Values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308E2C-D7BA-458A-8362-4FF83D35D150}"/>
              </a:ext>
            </a:extLst>
          </p:cNvPr>
          <p:cNvSpPr txBox="1">
            <a:spLocks/>
          </p:cNvSpPr>
          <p:nvPr/>
        </p:nvSpPr>
        <p:spPr>
          <a:xfrm>
            <a:off x="209567" y="951653"/>
            <a:ext cx="2753178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E622C8A-0C0C-4180-B8CF-B13E894CEB3F}"/>
                  </a:ext>
                </a:extLst>
              </p:cNvPr>
              <p:cNvSpPr/>
              <p:nvPr/>
            </p:nvSpPr>
            <p:spPr>
              <a:xfrm>
                <a:off x="577440" y="1595099"/>
                <a:ext cx="429656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−30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+72=0</m:t>
                      </m:r>
                    </m:oMath>
                  </m:oMathPara>
                </a14:m>
                <a:endParaRPr lang="en-IN" dirty="0">
                  <a:solidFill>
                    <a:srgbClr val="21212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E622C8A-0C0C-4180-B8CF-B13E894CEB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40" y="1595099"/>
                <a:ext cx="429656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19150DF-80AC-4765-B1B9-6E053C47740E}"/>
                  </a:ext>
                </a:extLst>
              </p:cNvPr>
              <p:cNvSpPr txBox="1"/>
              <p:nvPr/>
            </p:nvSpPr>
            <p:spPr>
              <a:xfrm>
                <a:off x="685431" y="3475734"/>
                <a:ext cx="25320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xy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−30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19150DF-80AC-4765-B1B9-6E053C477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31" y="3475734"/>
                <a:ext cx="253205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779EC4B-9B23-43E4-AD0C-44ACEE711E30}"/>
                  </a:ext>
                </a:extLst>
              </p:cNvPr>
              <p:cNvSpPr/>
              <p:nvPr/>
            </p:nvSpPr>
            <p:spPr>
              <a:xfrm>
                <a:off x="139884" y="2179794"/>
                <a:ext cx="48065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+24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>
                  <a:solidFill>
                    <a:srgbClr val="21212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779EC4B-9B23-43E4-AD0C-44ACEE711E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84" y="2179794"/>
                <a:ext cx="480657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EC6F474-7DE4-4435-9898-3B91899071BF}"/>
                  </a:ext>
                </a:extLst>
              </p:cNvPr>
              <p:cNvSpPr txBox="1"/>
              <p:nvPr/>
            </p:nvSpPr>
            <p:spPr>
              <a:xfrm>
                <a:off x="139885" y="4031770"/>
                <a:ext cx="30776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EC6F474-7DE4-4435-9898-3B9189907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85" y="4031770"/>
                <a:ext cx="307760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4B69FDD-05E9-4E0F-8360-DC72F6B6DF5E}"/>
                  </a:ext>
                </a:extLst>
              </p:cNvPr>
              <p:cNvSpPr/>
              <p:nvPr/>
            </p:nvSpPr>
            <p:spPr>
              <a:xfrm>
                <a:off x="139884" y="2735830"/>
                <a:ext cx="43097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−10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+24=0</m:t>
                      </m:r>
                    </m:oMath>
                  </m:oMathPara>
                </a14:m>
                <a:endParaRPr lang="en-IN" dirty="0">
                  <a:solidFill>
                    <a:srgbClr val="21212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4B69FDD-05E9-4E0F-8360-DC72F6B6DF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84" y="2735830"/>
                <a:ext cx="430977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DB61EFB-924E-4BED-9FBF-174FDAB061A0}"/>
                  </a:ext>
                </a:extLst>
              </p:cNvPr>
              <p:cNvSpPr txBox="1"/>
              <p:nvPr/>
            </p:nvSpPr>
            <p:spPr>
              <a:xfrm>
                <a:off x="139884" y="4587806"/>
                <a:ext cx="26989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DB61EFB-924E-4BED-9FBF-174FDAB06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84" y="4587806"/>
                <a:ext cx="269891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8A1A015-E4F5-47E0-81DD-24068FA0B52F}"/>
                  </a:ext>
                </a:extLst>
              </p:cNvPr>
              <p:cNvSpPr txBox="1"/>
              <p:nvPr/>
            </p:nvSpPr>
            <p:spPr>
              <a:xfrm>
                <a:off x="119754" y="5143842"/>
                <a:ext cx="14444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8A1A015-E4F5-47E0-81DD-24068FA0B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54" y="5143842"/>
                <a:ext cx="144442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2C57B43-BC1E-4079-A0BA-A8437A194B08}"/>
                  </a:ext>
                </a:extLst>
              </p:cNvPr>
              <p:cNvSpPr txBox="1"/>
              <p:nvPr/>
            </p:nvSpPr>
            <p:spPr>
              <a:xfrm>
                <a:off x="1564177" y="5143842"/>
                <a:ext cx="6003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OR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2C57B43-BC1E-4079-A0BA-A8437A194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177" y="5143842"/>
                <a:ext cx="60036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3DD5544-B977-45B2-8F47-152EE0837586}"/>
                  </a:ext>
                </a:extLst>
              </p:cNvPr>
              <p:cNvSpPr txBox="1"/>
              <p:nvPr/>
            </p:nvSpPr>
            <p:spPr>
              <a:xfrm>
                <a:off x="2249979" y="5111026"/>
                <a:ext cx="16694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−5=0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3DD5544-B977-45B2-8F47-152EE0837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979" y="5111026"/>
                <a:ext cx="166947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B4A061-491A-4BBE-B414-118FE7E11FEC}"/>
                  </a:ext>
                </a:extLst>
              </p:cNvPr>
              <p:cNvSpPr txBox="1"/>
              <p:nvPr/>
            </p:nvSpPr>
            <p:spPr>
              <a:xfrm>
                <a:off x="112175" y="5667062"/>
                <a:ext cx="14444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B4A061-491A-4BBE-B414-118FE7E11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75" y="5667062"/>
                <a:ext cx="144442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F5E150F-66DD-4BA1-A587-EB0BC33BB1B6}"/>
                  </a:ext>
                </a:extLst>
              </p:cNvPr>
              <p:cNvSpPr txBox="1"/>
              <p:nvPr/>
            </p:nvSpPr>
            <p:spPr>
              <a:xfrm>
                <a:off x="1556598" y="5667062"/>
                <a:ext cx="6003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OR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F5E150F-66DD-4BA1-A587-EB0BC33BB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598" y="5667062"/>
                <a:ext cx="60036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3E4C549-FD55-4B45-AB6C-A45E30BBE9BE}"/>
                  </a:ext>
                </a:extLst>
              </p:cNvPr>
              <p:cNvSpPr txBox="1"/>
              <p:nvPr/>
            </p:nvSpPr>
            <p:spPr>
              <a:xfrm>
                <a:off x="2249979" y="5667062"/>
                <a:ext cx="10766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=5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3E4C549-FD55-4B45-AB6C-A45E30BBE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979" y="5667062"/>
                <a:ext cx="107668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35CFE599-87AB-48B3-8951-56DEC4F31A6E}"/>
              </a:ext>
            </a:extLst>
          </p:cNvPr>
          <p:cNvSpPr/>
          <p:nvPr/>
        </p:nvSpPr>
        <p:spPr>
          <a:xfrm>
            <a:off x="577440" y="5734537"/>
            <a:ext cx="886142" cy="45574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FD48C91-55BA-4517-85D6-AC2A9318BA7E}"/>
              </a:ext>
            </a:extLst>
          </p:cNvPr>
          <p:cNvSpPr/>
          <p:nvPr/>
        </p:nvSpPr>
        <p:spPr>
          <a:xfrm>
            <a:off x="2313203" y="5734537"/>
            <a:ext cx="903953" cy="45574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589C14BE-E57F-4911-BF04-DAE660D59877}"/>
              </a:ext>
            </a:extLst>
          </p:cNvPr>
          <p:cNvSpPr/>
          <p:nvPr/>
        </p:nvSpPr>
        <p:spPr>
          <a:xfrm>
            <a:off x="209567" y="3612653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F69F2A8B-5354-4EFC-B84C-F4671A506945}"/>
              </a:ext>
            </a:extLst>
          </p:cNvPr>
          <p:cNvSpPr/>
          <p:nvPr/>
        </p:nvSpPr>
        <p:spPr>
          <a:xfrm>
            <a:off x="209567" y="1753611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07F8AE7-6113-4024-9B27-233E99569A94}"/>
              </a:ext>
            </a:extLst>
          </p:cNvPr>
          <p:cNvSpPr/>
          <p:nvPr/>
        </p:nvSpPr>
        <p:spPr>
          <a:xfrm>
            <a:off x="576104" y="2772774"/>
            <a:ext cx="3700332" cy="45574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4D148B0-B2A7-4726-BEEC-07724A14091C}"/>
                  </a:ext>
                </a:extLst>
              </p:cNvPr>
              <p:cNvSpPr txBox="1"/>
              <p:nvPr/>
            </p:nvSpPr>
            <p:spPr>
              <a:xfrm>
                <a:off x="7178571" y="1614759"/>
                <a:ext cx="12186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Case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4D148B0-B2A7-4726-BEEC-07724A140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571" y="1614759"/>
                <a:ext cx="121862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Arrow: Right 78">
            <a:extLst>
              <a:ext uri="{FF2B5EF4-FFF2-40B4-BE49-F238E27FC236}">
                <a16:creationId xmlns:a16="http://schemas.microsoft.com/office/drawing/2014/main" id="{69EBF3CA-FDEF-4FEB-80B8-D7A0C6C9C73A}"/>
              </a:ext>
            </a:extLst>
          </p:cNvPr>
          <p:cNvSpPr/>
          <p:nvPr/>
        </p:nvSpPr>
        <p:spPr>
          <a:xfrm>
            <a:off x="6719866" y="1751678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533EB16-B317-4798-B265-249D8AF9AE52}"/>
                  </a:ext>
                </a:extLst>
              </p:cNvPr>
              <p:cNvSpPr txBox="1"/>
              <p:nvPr/>
            </p:nvSpPr>
            <p:spPr>
              <a:xfrm>
                <a:off x="8533624" y="1595099"/>
                <a:ext cx="10842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533EB16-B317-4798-B265-249D8AF9A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624" y="1595099"/>
                <a:ext cx="10842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BDD3E5D-B0F6-4FE1-B2A1-84A45CB4F16D}"/>
                  </a:ext>
                </a:extLst>
              </p:cNvPr>
              <p:cNvSpPr txBox="1"/>
              <p:nvPr/>
            </p:nvSpPr>
            <p:spPr>
              <a:xfrm>
                <a:off x="6622368" y="2197674"/>
                <a:ext cx="42141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−10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+24=0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BDD3E5D-B0F6-4FE1-B2A1-84A45CB4F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368" y="2197674"/>
                <a:ext cx="4214198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A98743B-EB2F-48B4-B200-FD4D4C8BAFBD}"/>
                  </a:ext>
                </a:extLst>
              </p:cNvPr>
              <p:cNvSpPr txBox="1"/>
              <p:nvPr/>
            </p:nvSpPr>
            <p:spPr>
              <a:xfrm>
                <a:off x="6607679" y="2762200"/>
                <a:ext cx="46647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/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−10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+24=0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A98743B-EB2F-48B4-B200-FD4D4C8BA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79" y="2762200"/>
                <a:ext cx="466471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39A549C-3BDD-4815-9D44-5FD66A6DFFD7}"/>
                  </a:ext>
                </a:extLst>
              </p:cNvPr>
              <p:cNvSpPr txBox="1"/>
              <p:nvPr/>
            </p:nvSpPr>
            <p:spPr>
              <a:xfrm>
                <a:off x="9172634" y="1598694"/>
                <a:ext cx="3819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39A549C-3BDD-4815-9D44-5FD66A6DF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634" y="1598694"/>
                <a:ext cx="38195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C4B480-6C40-4304-B68C-2EB4EF3FE638}"/>
                  </a:ext>
                </a:extLst>
              </p:cNvPr>
              <p:cNvSpPr txBox="1"/>
              <p:nvPr/>
            </p:nvSpPr>
            <p:spPr>
              <a:xfrm>
                <a:off x="6622368" y="3329450"/>
                <a:ext cx="34104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−10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+24=0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C4B480-6C40-4304-B68C-2EB4EF3FE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2368" y="3329450"/>
                <a:ext cx="3410416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C27C117-F571-4F6E-A1E5-199C9C5CBBC3}"/>
                  </a:ext>
                </a:extLst>
              </p:cNvPr>
              <p:cNvSpPr txBox="1"/>
              <p:nvPr/>
            </p:nvSpPr>
            <p:spPr>
              <a:xfrm>
                <a:off x="6607678" y="3858311"/>
                <a:ext cx="42288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4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6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+24=0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C27C117-F571-4F6E-A1E5-199C9C5CB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78" y="3858311"/>
                <a:ext cx="422888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B44B147-7647-4CDF-96F6-28413F0CF63E}"/>
                  </a:ext>
                </a:extLst>
              </p:cNvPr>
              <p:cNvSpPr txBox="1"/>
              <p:nvPr/>
            </p:nvSpPr>
            <p:spPr>
              <a:xfrm>
                <a:off x="6594707" y="4399974"/>
                <a:ext cx="44546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6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B44B147-7647-4CDF-96F6-28413F0CF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4707" y="4399974"/>
                <a:ext cx="4454658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BF5626D-0CF8-461D-807A-07BA6705EA1F}"/>
                  </a:ext>
                </a:extLst>
              </p:cNvPr>
              <p:cNvSpPr txBox="1"/>
              <p:nvPr/>
            </p:nvSpPr>
            <p:spPr>
              <a:xfrm>
                <a:off x="6607678" y="4941637"/>
                <a:ext cx="204478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−4=0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BF5626D-0CF8-461D-807A-07BA6705E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78" y="4941637"/>
                <a:ext cx="2044785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477C9E4-FD8D-4601-9E7F-6CCCB7E43B0F}"/>
                  </a:ext>
                </a:extLst>
              </p:cNvPr>
              <p:cNvSpPr txBox="1"/>
              <p:nvPr/>
            </p:nvSpPr>
            <p:spPr>
              <a:xfrm>
                <a:off x="8687718" y="4941637"/>
                <a:ext cx="6003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OR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477C9E4-FD8D-4601-9E7F-6CCCB7E43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718" y="4941637"/>
                <a:ext cx="600364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75B9808-0150-4FC1-AAB5-CEC770ABFDA2}"/>
                  </a:ext>
                </a:extLst>
              </p:cNvPr>
              <p:cNvSpPr txBox="1"/>
              <p:nvPr/>
            </p:nvSpPr>
            <p:spPr>
              <a:xfrm>
                <a:off x="9406314" y="4941637"/>
                <a:ext cx="20447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−6=0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575B9808-0150-4FC1-AAB5-CEC770ABF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6314" y="4941637"/>
                <a:ext cx="204478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235E62-6C41-45D1-80AD-594CE281EC0D}"/>
                  </a:ext>
                </a:extLst>
              </p:cNvPr>
              <p:cNvSpPr txBox="1"/>
              <p:nvPr/>
            </p:nvSpPr>
            <p:spPr>
              <a:xfrm>
                <a:off x="6631770" y="5464857"/>
                <a:ext cx="17602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=4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6235E62-6C41-45D1-80AD-594CE281E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770" y="5464857"/>
                <a:ext cx="1760258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6F0FB9-17E6-497A-9744-88A72F482FA0}"/>
                  </a:ext>
                </a:extLst>
              </p:cNvPr>
              <p:cNvSpPr txBox="1"/>
              <p:nvPr/>
            </p:nvSpPr>
            <p:spPr>
              <a:xfrm>
                <a:off x="8399582" y="5464857"/>
                <a:ext cx="6003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OR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A6F0FB9-17E6-497A-9744-88A72F482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582" y="5464857"/>
                <a:ext cx="600364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5C2A55-254C-4FAF-8DA9-872DC17B21C5}"/>
                  </a:ext>
                </a:extLst>
              </p:cNvPr>
              <p:cNvSpPr txBox="1"/>
              <p:nvPr/>
            </p:nvSpPr>
            <p:spPr>
              <a:xfrm>
                <a:off x="9118466" y="5464857"/>
                <a:ext cx="12506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=6</m:t>
                      </m:r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85C2A55-254C-4FAF-8DA9-872DC17B2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466" y="5464857"/>
                <a:ext cx="1250675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reeform 17">
            <a:extLst>
              <a:ext uri="{FF2B5EF4-FFF2-40B4-BE49-F238E27FC236}">
                <a16:creationId xmlns:a16="http://schemas.microsoft.com/office/drawing/2014/main" id="{5CAB4D39-ECA0-4686-A6AF-8B46BFBB0A9C}"/>
              </a:ext>
            </a:extLst>
          </p:cNvPr>
          <p:cNvSpPr>
            <a:spLocks/>
          </p:cNvSpPr>
          <p:nvPr/>
        </p:nvSpPr>
        <p:spPr bwMode="auto">
          <a:xfrm>
            <a:off x="5612270" y="1552029"/>
            <a:ext cx="45719" cy="4797816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D6B5F4F-A44A-420C-B574-2B92FE39E48D}"/>
                  </a:ext>
                </a:extLst>
              </p:cNvPr>
              <p:cNvSpPr/>
              <p:nvPr/>
            </p:nvSpPr>
            <p:spPr>
              <a:xfrm>
                <a:off x="6288577" y="674298"/>
                <a:ext cx="3144259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&amp;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C00000"/>
                          </a:solidFill>
                        </a:rPr>
                        <m:t>.</m:t>
                      </m:r>
                    </m:oMath>
                  </m:oMathPara>
                </a14:m>
                <a:endParaRPr lang="en-IN" sz="2800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D6B5F4F-A44A-420C-B574-2B92FE39E4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577" y="674298"/>
                <a:ext cx="3144259" cy="98559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79520A7-255B-423F-B544-544D4B208EF7}"/>
                  </a:ext>
                </a:extLst>
              </p:cNvPr>
              <p:cNvSpPr txBox="1"/>
              <p:nvPr/>
            </p:nvSpPr>
            <p:spPr>
              <a:xfrm>
                <a:off x="3034146" y="911842"/>
                <a:ext cx="32373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</a:rPr>
                        <m:t>stationary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</a:rPr>
                        <m:t>point</m:t>
                      </m:r>
                    </m:oMath>
                  </m:oMathPara>
                </a14:m>
                <a:endParaRPr lang="en-IN" dirty="0">
                  <a:latin typeface="+mj-lt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79520A7-255B-423F-B544-544D4B208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146" y="911842"/>
                <a:ext cx="3237345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56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100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25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L -0.09687 0.16782 " pathEditMode="relative" rAng="0" ptsTypes="AA">
                                      <p:cBhvr>
                                        <p:cTn id="12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4" y="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43" grpId="0"/>
      <p:bldP spid="50" grpId="0"/>
      <p:bldP spid="56" grpId="0"/>
      <p:bldP spid="60" grpId="0"/>
      <p:bldP spid="65" grpId="0"/>
      <p:bldP spid="66" grpId="0"/>
      <p:bldP spid="68" grpId="0"/>
      <p:bldP spid="69" grpId="0"/>
      <p:bldP spid="70" grpId="0"/>
      <p:bldP spid="71" grpId="0"/>
      <p:bldP spid="72" grpId="0" animBg="1"/>
      <p:bldP spid="73" grpId="0" animBg="1"/>
      <p:bldP spid="75" grpId="0" animBg="1"/>
      <p:bldP spid="76" grpId="0" animBg="1"/>
      <p:bldP spid="77" grpId="0" animBg="1"/>
      <p:bldP spid="78" grpId="0"/>
      <p:bldP spid="79" grpId="0" animBg="1"/>
      <p:bldP spid="80" grpId="0"/>
      <p:bldP spid="81" grpId="0"/>
      <p:bldP spid="27" grpId="0"/>
      <p:bldP spid="83" grpId="0"/>
      <p:bldP spid="83" grpId="1"/>
      <p:bldP spid="29" grpId="0"/>
      <p:bldP spid="30" grpId="0"/>
      <p:bldP spid="31" grpId="0"/>
      <p:bldP spid="90" grpId="0"/>
      <p:bldP spid="91" grpId="0"/>
      <p:bldP spid="92" grpId="0"/>
      <p:bldP spid="32" grpId="0"/>
      <p:bldP spid="35" grpId="0"/>
      <p:bldP spid="37" grpId="0"/>
      <p:bldP spid="38" grpId="0" build="p" animBg="1"/>
      <p:bldP spid="39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Local Extreme Values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308E2C-D7BA-458A-8362-4FF83D35D150}"/>
              </a:ext>
            </a:extLst>
          </p:cNvPr>
          <p:cNvSpPr txBox="1">
            <a:spLocks/>
          </p:cNvSpPr>
          <p:nvPr/>
        </p:nvSpPr>
        <p:spPr>
          <a:xfrm>
            <a:off x="209567" y="961813"/>
            <a:ext cx="2753178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6A725E3-EC04-418C-ADD0-B8CD8769D8DD}"/>
                  </a:ext>
                </a:extLst>
              </p:cNvPr>
              <p:cNvSpPr txBox="1"/>
              <p:nvPr/>
            </p:nvSpPr>
            <p:spPr>
              <a:xfrm>
                <a:off x="675260" y="1522869"/>
                <a:ext cx="12186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Case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6A725E3-EC04-418C-ADD0-B8CD8769D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60" y="1522869"/>
                <a:ext cx="121862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row: Right 38">
            <a:extLst>
              <a:ext uri="{FF2B5EF4-FFF2-40B4-BE49-F238E27FC236}">
                <a16:creationId xmlns:a16="http://schemas.microsoft.com/office/drawing/2014/main" id="{7E59ABE5-2E53-42D1-9337-5C84A1154636}"/>
              </a:ext>
            </a:extLst>
          </p:cNvPr>
          <p:cNvSpPr/>
          <p:nvPr/>
        </p:nvSpPr>
        <p:spPr>
          <a:xfrm>
            <a:off x="216555" y="1659788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FB388F-1DBF-4C66-8565-C96A2175D422}"/>
                  </a:ext>
                </a:extLst>
              </p:cNvPr>
              <p:cNvSpPr txBox="1"/>
              <p:nvPr/>
            </p:nvSpPr>
            <p:spPr>
              <a:xfrm>
                <a:off x="2030313" y="1503209"/>
                <a:ext cx="10842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=5</m:t>
                      </m:r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5FB388F-1DBF-4C66-8565-C96A2175D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313" y="1503209"/>
                <a:ext cx="108425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8DE5C0-132A-48F2-BE57-7AA443E42918}"/>
                  </a:ext>
                </a:extLst>
              </p:cNvPr>
              <p:cNvSpPr txBox="1"/>
              <p:nvPr/>
            </p:nvSpPr>
            <p:spPr>
              <a:xfrm>
                <a:off x="119057" y="2105784"/>
                <a:ext cx="42141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−10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+24=0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C8DE5C0-132A-48F2-BE57-7AA443E42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57" y="2105784"/>
                <a:ext cx="421419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5E25FD7-6609-4C84-B90B-E184171C7843}"/>
                  </a:ext>
                </a:extLst>
              </p:cNvPr>
              <p:cNvSpPr txBox="1"/>
              <p:nvPr/>
            </p:nvSpPr>
            <p:spPr>
              <a:xfrm>
                <a:off x="104367" y="2670310"/>
                <a:ext cx="513670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/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−10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/>
                      </m:d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+24=0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5E25FD7-6609-4C84-B90B-E184171C7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7" y="2670310"/>
                <a:ext cx="51367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C2EE2F3-FAEF-4F4C-8B78-745385AB2CAD}"/>
                  </a:ext>
                </a:extLst>
              </p:cNvPr>
              <p:cNvSpPr txBox="1"/>
              <p:nvPr/>
            </p:nvSpPr>
            <p:spPr>
              <a:xfrm>
                <a:off x="119056" y="3237560"/>
                <a:ext cx="45157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25+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5</m:t>
                      </m:r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0+24=0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C2EE2F3-FAEF-4F4C-8B78-745385AB2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56" y="3237560"/>
                <a:ext cx="451575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A9F1364-FA8B-4F4A-9961-5B717CDDB0BF}"/>
                  </a:ext>
                </a:extLst>
              </p:cNvPr>
              <p:cNvSpPr txBox="1"/>
              <p:nvPr/>
            </p:nvSpPr>
            <p:spPr>
              <a:xfrm>
                <a:off x="104367" y="3766421"/>
                <a:ext cx="23570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−1=0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A9F1364-FA8B-4F4A-9961-5B717CDDB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7" y="3766421"/>
                <a:ext cx="235702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EBD9C89-65AC-4758-9F42-DB7373BB7374}"/>
                  </a:ext>
                </a:extLst>
              </p:cNvPr>
              <p:cNvSpPr txBox="1"/>
              <p:nvPr/>
            </p:nvSpPr>
            <p:spPr>
              <a:xfrm>
                <a:off x="119056" y="4760355"/>
                <a:ext cx="17602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EBD9C89-65AC-4758-9F42-DB7373BB7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56" y="4760355"/>
                <a:ext cx="176025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2ABF081-60B4-40B5-BB8C-C6AA04804964}"/>
                  </a:ext>
                </a:extLst>
              </p:cNvPr>
              <p:cNvSpPr txBox="1"/>
              <p:nvPr/>
            </p:nvSpPr>
            <p:spPr>
              <a:xfrm>
                <a:off x="1709075" y="4802092"/>
                <a:ext cx="6003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OR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2ABF081-60B4-40B5-BB8C-C6AA04804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075" y="4802092"/>
                <a:ext cx="60036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E4C94CE-AF2A-4652-9581-BAD81F4A8AA1}"/>
                  </a:ext>
                </a:extLst>
              </p:cNvPr>
              <p:cNvSpPr txBox="1"/>
              <p:nvPr/>
            </p:nvSpPr>
            <p:spPr>
              <a:xfrm>
                <a:off x="2605752" y="4771124"/>
                <a:ext cx="13948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=−1</m:t>
                      </m:r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E4C94CE-AF2A-4652-9581-BAD81F4A8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752" y="4771124"/>
                <a:ext cx="139488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A974EEC-E2A3-473C-8EC0-C47097FD75B7}"/>
                  </a:ext>
                </a:extLst>
              </p:cNvPr>
              <p:cNvSpPr txBox="1"/>
              <p:nvPr/>
            </p:nvSpPr>
            <p:spPr>
              <a:xfrm>
                <a:off x="2662213" y="1501280"/>
                <a:ext cx="3644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5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A974EEC-E2A3-473C-8EC0-C47097FD7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213" y="1501280"/>
                <a:ext cx="36441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3FD1CB-CF68-4427-9745-CDBE5FB9151C}"/>
                  </a:ext>
                </a:extLst>
              </p:cNvPr>
              <p:cNvSpPr txBox="1"/>
              <p:nvPr/>
            </p:nvSpPr>
            <p:spPr>
              <a:xfrm>
                <a:off x="2667788" y="1506648"/>
                <a:ext cx="3644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5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63FD1CB-CF68-4427-9745-CDBE5FB91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788" y="1506648"/>
                <a:ext cx="36441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6BF56-8C6F-4698-A26C-ECB59D837CAF}"/>
                  </a:ext>
                </a:extLst>
              </p:cNvPr>
              <p:cNvSpPr txBox="1"/>
              <p:nvPr/>
            </p:nvSpPr>
            <p:spPr>
              <a:xfrm>
                <a:off x="110313" y="4247904"/>
                <a:ext cx="17419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66BF56-8C6F-4698-A26C-ECB59D837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13" y="4247904"/>
                <a:ext cx="174197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48820D6-0A44-462F-8DFC-AE589D30B63D}"/>
                  </a:ext>
                </a:extLst>
              </p:cNvPr>
              <p:cNvSpPr txBox="1"/>
              <p:nvPr/>
            </p:nvSpPr>
            <p:spPr>
              <a:xfrm>
                <a:off x="6399904" y="1542921"/>
                <a:ext cx="12186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Case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48820D6-0A44-462F-8DFC-AE589D30B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904" y="1542921"/>
                <a:ext cx="121862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Arrow: Right 61">
            <a:extLst>
              <a:ext uri="{FF2B5EF4-FFF2-40B4-BE49-F238E27FC236}">
                <a16:creationId xmlns:a16="http://schemas.microsoft.com/office/drawing/2014/main" id="{2833BFB5-EEB8-49D3-B3C9-C7A61782449A}"/>
              </a:ext>
            </a:extLst>
          </p:cNvPr>
          <p:cNvSpPr/>
          <p:nvPr/>
        </p:nvSpPr>
        <p:spPr>
          <a:xfrm>
            <a:off x="5941199" y="1679840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501E26D-508D-4259-889C-6748BCD8AEBF}"/>
                  </a:ext>
                </a:extLst>
              </p:cNvPr>
              <p:cNvSpPr txBox="1"/>
              <p:nvPr/>
            </p:nvSpPr>
            <p:spPr>
              <a:xfrm>
                <a:off x="7754957" y="1523261"/>
                <a:ext cx="10842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501E26D-508D-4259-889C-6748BCD8A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957" y="1523261"/>
                <a:ext cx="10842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3401BD-81D0-4B8E-AD13-960A2033987A}"/>
                  </a:ext>
                </a:extLst>
              </p:cNvPr>
              <p:cNvSpPr txBox="1"/>
              <p:nvPr/>
            </p:nvSpPr>
            <p:spPr>
              <a:xfrm>
                <a:off x="5858275" y="2066141"/>
                <a:ext cx="17602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=4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73401BD-81D0-4B8E-AD13-960A20339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275" y="2066141"/>
                <a:ext cx="1760258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8573A55-0A75-43CD-A774-7218C8123DBA}"/>
                  </a:ext>
                </a:extLst>
              </p:cNvPr>
              <p:cNvSpPr txBox="1"/>
              <p:nvPr/>
            </p:nvSpPr>
            <p:spPr>
              <a:xfrm>
                <a:off x="7526558" y="2062192"/>
                <a:ext cx="6003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OR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8573A55-0A75-43CD-A774-7218C8123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558" y="2062192"/>
                <a:ext cx="60036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271B66C-7FA2-434B-B9C0-8E6A921D05F9}"/>
                  </a:ext>
                </a:extLst>
              </p:cNvPr>
              <p:cNvSpPr txBox="1"/>
              <p:nvPr/>
            </p:nvSpPr>
            <p:spPr>
              <a:xfrm>
                <a:off x="8337417" y="2066141"/>
                <a:ext cx="12506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=6</m:t>
                      </m:r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271B66C-7FA2-434B-B9C0-8E6A921D0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417" y="2066141"/>
                <a:ext cx="1250675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B4A9D2-2F5E-489F-8470-6313A56CB8FD}"/>
                  </a:ext>
                </a:extLst>
              </p:cNvPr>
              <p:cNvSpPr txBox="1"/>
              <p:nvPr/>
            </p:nvSpPr>
            <p:spPr>
              <a:xfrm>
                <a:off x="6417537" y="3849885"/>
                <a:ext cx="12186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Case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FB4A9D2-2F5E-489F-8470-6313A56CB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537" y="3849885"/>
                <a:ext cx="1218629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CC0022C6-FBE8-4B7E-951E-70BCD73BAEBD}"/>
              </a:ext>
            </a:extLst>
          </p:cNvPr>
          <p:cNvSpPr/>
          <p:nvPr/>
        </p:nvSpPr>
        <p:spPr>
          <a:xfrm>
            <a:off x="5958832" y="3986804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9EF4BC-C42C-4B4F-88F3-47E4FF4F318D}"/>
                  </a:ext>
                </a:extLst>
              </p:cNvPr>
              <p:cNvSpPr txBox="1"/>
              <p:nvPr/>
            </p:nvSpPr>
            <p:spPr>
              <a:xfrm>
                <a:off x="7772590" y="3830225"/>
                <a:ext cx="10842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=5</m:t>
                      </m:r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9EF4BC-C42C-4B4F-88F3-47E4FF4F3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590" y="3830225"/>
                <a:ext cx="1084252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0ED72B-8786-407C-BC51-C7EF3122BCBB}"/>
                  </a:ext>
                </a:extLst>
              </p:cNvPr>
              <p:cNvSpPr txBox="1"/>
              <p:nvPr/>
            </p:nvSpPr>
            <p:spPr>
              <a:xfrm>
                <a:off x="5852474" y="4373105"/>
                <a:ext cx="17602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20ED72B-8786-407C-BC51-C7EF3122B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474" y="4373105"/>
                <a:ext cx="1760258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CCCC89-81EB-410F-8133-CE52EE4CCF5F}"/>
                  </a:ext>
                </a:extLst>
              </p:cNvPr>
              <p:cNvSpPr txBox="1"/>
              <p:nvPr/>
            </p:nvSpPr>
            <p:spPr>
              <a:xfrm>
                <a:off x="7442493" y="4414842"/>
                <a:ext cx="6003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OR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CCCC89-81EB-410F-8133-CE52EE4CC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493" y="4414842"/>
                <a:ext cx="600364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4ACDC4-7CDF-4DEE-A4C4-2DF3105372FA}"/>
                  </a:ext>
                </a:extLst>
              </p:cNvPr>
              <p:cNvSpPr txBox="1"/>
              <p:nvPr/>
            </p:nvSpPr>
            <p:spPr>
              <a:xfrm>
                <a:off x="8339170" y="4343234"/>
                <a:ext cx="13948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=−1</m:t>
                      </m:r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4ACDC4-7CDF-4DEE-A4C4-2DF310537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170" y="4343234"/>
                <a:ext cx="139488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58A504EE-4D87-4B56-BAA4-7A6209DED104}"/>
              </a:ext>
            </a:extLst>
          </p:cNvPr>
          <p:cNvSpPr txBox="1"/>
          <p:nvPr/>
        </p:nvSpPr>
        <p:spPr>
          <a:xfrm>
            <a:off x="5871207" y="2686769"/>
            <a:ext cx="4442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Cambria Math" panose="02040503050406030204" pitchFamily="18" charset="0"/>
                <a:cs typeface="+mn-cs"/>
              </a:rPr>
              <a:t>Hence, stationary points are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FD0F1B1-B382-4D5D-B84F-1A4858A5243B}"/>
                  </a:ext>
                </a:extLst>
              </p:cNvPr>
              <p:cNvSpPr txBox="1"/>
              <p:nvPr/>
            </p:nvSpPr>
            <p:spPr>
              <a:xfrm>
                <a:off x="5894626" y="3209798"/>
                <a:ext cx="381234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  ,      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  &amp;   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 ,     </m:t>
                          </m:r>
                        </m:e>
                      </m:d>
                      <m:r>
                        <m:rPr>
                          <m:nor/>
                        </m:rPr>
                        <a:rPr lang="en-US" sz="2800" dirty="0">
                          <a:solidFill>
                            <a:srgbClr val="212121"/>
                          </a:solidFill>
                        </a:rPr>
                        <m:t>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FD0F1B1-B382-4D5D-B84F-1A4858A52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626" y="3209798"/>
                <a:ext cx="3812347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0FAF518-48D7-48D1-86CD-2D2D6638E939}"/>
                  </a:ext>
                </a:extLst>
              </p:cNvPr>
              <p:cNvSpPr txBox="1"/>
              <p:nvPr/>
            </p:nvSpPr>
            <p:spPr>
              <a:xfrm>
                <a:off x="6905503" y="2054572"/>
                <a:ext cx="41563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4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0FAF518-48D7-48D1-86CD-2D2D6638E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503" y="2054572"/>
                <a:ext cx="415638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D89935F-4259-4C0E-B5FF-2B873A9A5C77}"/>
                  </a:ext>
                </a:extLst>
              </p:cNvPr>
              <p:cNvSpPr txBox="1"/>
              <p:nvPr/>
            </p:nvSpPr>
            <p:spPr>
              <a:xfrm>
                <a:off x="8390671" y="1521855"/>
                <a:ext cx="3261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D89935F-4259-4C0E-B5FF-2B873A9A5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671" y="1521855"/>
                <a:ext cx="326191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538041-CB2A-4AAC-ABA5-70547B96BAA4}"/>
                  </a:ext>
                </a:extLst>
              </p:cNvPr>
              <p:cNvSpPr txBox="1"/>
              <p:nvPr/>
            </p:nvSpPr>
            <p:spPr>
              <a:xfrm>
                <a:off x="8395628" y="1527283"/>
                <a:ext cx="3261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538041-CB2A-4AAC-ABA5-70547B96B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628" y="1527283"/>
                <a:ext cx="326191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969FD9-FFE2-4A2B-B328-29D776E51983}"/>
                  </a:ext>
                </a:extLst>
              </p:cNvPr>
              <p:cNvSpPr txBox="1"/>
              <p:nvPr/>
            </p:nvSpPr>
            <p:spPr>
              <a:xfrm>
                <a:off x="8973790" y="2062192"/>
                <a:ext cx="3261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969FD9-FFE2-4A2B-B328-29D776E51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3790" y="2062192"/>
                <a:ext cx="326191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04C188D8-F774-4AA8-A83A-86F3F8329E26}"/>
              </a:ext>
            </a:extLst>
          </p:cNvPr>
          <p:cNvSpPr txBox="1"/>
          <p:nvPr/>
        </p:nvSpPr>
        <p:spPr>
          <a:xfrm>
            <a:off x="5871207" y="4906676"/>
            <a:ext cx="4442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Cambria Math" panose="02040503050406030204" pitchFamily="18" charset="0"/>
                <a:cs typeface="+mn-cs"/>
              </a:rPr>
              <a:t>Hence, stationary points are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1CD747-C7F7-4A69-A8CB-44AD87C81EA4}"/>
                  </a:ext>
                </a:extLst>
              </p:cNvPr>
              <p:cNvSpPr txBox="1"/>
              <p:nvPr/>
            </p:nvSpPr>
            <p:spPr>
              <a:xfrm>
                <a:off x="5894626" y="5419545"/>
                <a:ext cx="30038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  ,     </m:t>
                          </m:r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  &amp;   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  ,        </m:t>
                          </m:r>
                        </m:e>
                      </m:d>
                      <m:r>
                        <m:rPr>
                          <m:nor/>
                        </m:rPr>
                        <a:rPr lang="en-US" sz="2800" dirty="0">
                          <a:solidFill>
                            <a:srgbClr val="212121"/>
                          </a:solidFill>
                        </a:rPr>
                        <m:t>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1CD747-C7F7-4A69-A8CB-44AD87C81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626" y="5419545"/>
                <a:ext cx="3003817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C04AC4-2FA2-42DB-B384-31EBCCEC08EF}"/>
                  </a:ext>
                </a:extLst>
              </p:cNvPr>
              <p:cNvSpPr txBox="1"/>
              <p:nvPr/>
            </p:nvSpPr>
            <p:spPr>
              <a:xfrm>
                <a:off x="8408485" y="3828836"/>
                <a:ext cx="4199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5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C04AC4-2FA2-42DB-B384-31EBCCEC0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485" y="3828836"/>
                <a:ext cx="419988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B447DAF-B250-4059-8AE5-F8E9C85C8303}"/>
                  </a:ext>
                </a:extLst>
              </p:cNvPr>
              <p:cNvSpPr txBox="1"/>
              <p:nvPr/>
            </p:nvSpPr>
            <p:spPr>
              <a:xfrm>
                <a:off x="6903468" y="4379369"/>
                <a:ext cx="3261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B447DAF-B250-4059-8AE5-F8E9C85C8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468" y="4379369"/>
                <a:ext cx="326191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DBFEE3E-B044-41F5-BB30-A37A3104F961}"/>
                  </a:ext>
                </a:extLst>
              </p:cNvPr>
              <p:cNvSpPr txBox="1"/>
              <p:nvPr/>
            </p:nvSpPr>
            <p:spPr>
              <a:xfrm>
                <a:off x="8984616" y="4388364"/>
                <a:ext cx="6482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DBFEE3E-B044-41F5-BB30-A37A3104F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4616" y="4388364"/>
                <a:ext cx="648260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1DB6330-AC5D-452E-8A71-380B8AF83C12}"/>
                  </a:ext>
                </a:extLst>
              </p:cNvPr>
              <p:cNvSpPr txBox="1"/>
              <p:nvPr/>
            </p:nvSpPr>
            <p:spPr>
              <a:xfrm>
                <a:off x="8406019" y="3829540"/>
                <a:ext cx="3365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5 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1DB6330-AC5D-452E-8A71-380B8AF83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019" y="3829540"/>
                <a:ext cx="336560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reeform 17">
            <a:extLst>
              <a:ext uri="{FF2B5EF4-FFF2-40B4-BE49-F238E27FC236}">
                <a16:creationId xmlns:a16="http://schemas.microsoft.com/office/drawing/2014/main" id="{0EDEECAB-E1A1-417E-8345-9ECADE3ED2FD}"/>
              </a:ext>
            </a:extLst>
          </p:cNvPr>
          <p:cNvSpPr>
            <a:spLocks/>
          </p:cNvSpPr>
          <p:nvPr/>
        </p:nvSpPr>
        <p:spPr bwMode="auto">
          <a:xfrm>
            <a:off x="5429193" y="1500900"/>
            <a:ext cx="45719" cy="4519759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7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0.1595 0.16899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82" y="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48148E-6 L 0.03841 0.17107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4" y="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1000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48148E-6 L -0.0681 0.16875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1595 0.24514 " pathEditMode="relative" rAng="0" ptsTypes="AA">
                                      <p:cBhvr>
                                        <p:cTn id="1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82" y="1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11111E-6 L -0.11055 0.16782 " pathEditMode="relative" rAng="0" ptsTypes="AA">
                                      <p:cBhvr>
                                        <p:cTn id="1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4" y="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7 L -0.03776 0.24421 " pathEditMode="relative" rAng="0" ptsTypes="AA">
                                      <p:cBhvr>
                                        <p:cTn id="1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8" y="1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500"/>
                            </p:stCondLst>
                            <p:childTnLst>
                              <p:par>
                                <p:cTn id="1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500"/>
                            </p:stCondLst>
                            <p:childTnLst>
                              <p:par>
                                <p:cTn id="1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6 L -0.19336 0.23634 " pathEditMode="relative" rAng="0" ptsTypes="AA">
                                      <p:cBhvr>
                                        <p:cTn id="17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74" y="1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000"/>
                            </p:stCondLst>
                            <p:childTnLst>
                              <p:par>
                                <p:cTn id="18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-0.04167 0.15278 " pathEditMode="relative" rAng="0" ptsTypes="AA">
                                      <p:cBhvr>
                                        <p:cTn id="18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" y="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222E-6 L -0.06576 0.23287 " pathEditMode="relative" rAng="0" ptsTypes="AA">
                                      <p:cBhvr>
                                        <p:cTn id="19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94" y="1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000"/>
                            </p:stCondLst>
                            <p:childTnLst>
                              <p:par>
                                <p:cTn id="1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-0.08646 0.14977 " pathEditMode="relative" rAng="0" ptsTypes="AA">
                                      <p:cBhvr>
                                        <p:cTn id="19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23" y="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animBg="1"/>
      <p:bldP spid="40" grpId="0"/>
      <p:bldP spid="41" grpId="0"/>
      <p:bldP spid="42" grpId="0"/>
      <p:bldP spid="45" grpId="0"/>
      <p:bldP spid="46" grpId="0"/>
      <p:bldP spid="52" grpId="0"/>
      <p:bldP spid="53" grpId="0"/>
      <p:bldP spid="54" grpId="0"/>
      <p:bldP spid="55" grpId="0"/>
      <p:bldP spid="55" grpId="1"/>
      <p:bldP spid="4" grpId="0"/>
      <p:bldP spid="4" grpId="1"/>
      <p:bldP spid="5" grpId="0"/>
      <p:bldP spid="61" grpId="0"/>
      <p:bldP spid="62" grpId="0" animBg="1"/>
      <p:bldP spid="63" grpId="0"/>
      <p:bldP spid="64" grpId="0"/>
      <p:bldP spid="67" grpId="0"/>
      <p:bldP spid="82" grpId="0"/>
      <p:bldP spid="3" grpId="0"/>
      <p:bldP spid="6" grpId="0" animBg="1"/>
      <p:bldP spid="7" grpId="0"/>
      <p:bldP spid="8" grpId="0"/>
      <p:bldP spid="9" grpId="0"/>
      <p:bldP spid="10" grpId="0"/>
      <p:bldP spid="43" grpId="0"/>
      <p:bldP spid="44" grpId="0"/>
      <p:bldP spid="47" grpId="0"/>
      <p:bldP spid="47" grpId="1"/>
      <p:bldP spid="49" grpId="0"/>
      <p:bldP spid="49" grpId="1"/>
      <p:bldP spid="17" grpId="0"/>
      <p:bldP spid="17" grpId="1"/>
      <p:bldP spid="18" grpId="0"/>
      <p:bldP spid="18" grpId="1"/>
      <p:bldP spid="24" grpId="0"/>
      <p:bldP spid="26" grpId="0"/>
      <p:bldP spid="28" grpId="0"/>
      <p:bldP spid="28" grpId="1"/>
      <p:bldP spid="30" grpId="0"/>
      <p:bldP spid="30" grpId="1"/>
      <p:bldP spid="32" grpId="0"/>
      <p:bldP spid="32" grpId="1"/>
      <p:bldP spid="36" grpId="0"/>
      <p:bldP spid="36" grpId="1"/>
      <p:bldP spid="48" grpId="0" build="p" animBg="1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12177</TotalTime>
  <Words>5222</Words>
  <Application>Microsoft Office PowerPoint</Application>
  <PresentationFormat>Widescreen</PresentationFormat>
  <Paragraphs>1025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Roboto Condensed</vt:lpstr>
      <vt:lpstr>Wingdings</vt:lpstr>
      <vt:lpstr>Cambria</vt:lpstr>
      <vt:lpstr>Arial</vt:lpstr>
      <vt:lpstr>Roboto Condensed Light</vt:lpstr>
      <vt:lpstr>Cambria Math</vt:lpstr>
      <vt:lpstr>Calibri</vt:lpstr>
      <vt:lpstr>Wingdings 3</vt:lpstr>
      <vt:lpstr>Office Theme</vt:lpstr>
      <vt:lpstr>Unit-4  Partial Derivatives</vt:lpstr>
      <vt:lpstr>PowerPoint Presentation</vt:lpstr>
      <vt:lpstr>Local Extreme Values of Function of Two Variables</vt:lpstr>
      <vt:lpstr>Procedure to Find Local Extreme Values of Function f(x, y) </vt:lpstr>
      <vt:lpstr>Procedure to Find Local Extreme Values of Function f(x, y) </vt:lpstr>
      <vt:lpstr>Procedure to Find Local Extreme Values of Function f(x, y) </vt:lpstr>
      <vt:lpstr>Example of Local Extreme Values</vt:lpstr>
      <vt:lpstr>Example of Local Extreme Values</vt:lpstr>
      <vt:lpstr>Example of Local Extreme Values</vt:lpstr>
      <vt:lpstr>Example of Local Extreme Values</vt:lpstr>
      <vt:lpstr>Example of Local Extreme Values</vt:lpstr>
      <vt:lpstr>Example of Local Extreme Values</vt:lpstr>
      <vt:lpstr>Example of Local Extreme Values</vt:lpstr>
      <vt:lpstr>Example of Local Extreme Values</vt:lpstr>
      <vt:lpstr>Example of Local Extreme Values</vt:lpstr>
      <vt:lpstr>Example of Local Extreme Values</vt:lpstr>
      <vt:lpstr>Example of Local Extreme Values</vt:lpstr>
      <vt:lpstr>PowerPoint Presentation</vt:lpstr>
      <vt:lpstr>Lagrange’s Multiplier Method</vt:lpstr>
      <vt:lpstr>Lagrange’s Multiplier Method</vt:lpstr>
      <vt:lpstr>Example of Lagrange’s Multiplier Method</vt:lpstr>
      <vt:lpstr>Example of Lagrange’s Multiplier Method</vt:lpstr>
      <vt:lpstr>Example of Lagrange’s Multiplier Method</vt:lpstr>
      <vt:lpstr>Lagrange’s Multiplier Method</vt:lpstr>
      <vt:lpstr>Example of Lagrange’s Multiplier Method</vt:lpstr>
      <vt:lpstr>Example of Lagrange’s Multiplier Method</vt:lpstr>
      <vt:lpstr>Example of Lagrange’s Multiplier Method</vt:lpstr>
      <vt:lpstr>Example of Lagrange’s Multiplier Method</vt:lpstr>
      <vt:lpstr>Example of Lagrange’s Multiplier Method</vt:lpstr>
      <vt:lpstr>Example of Lagrange’s Multiplier Method</vt:lpstr>
      <vt:lpstr>Example of Lagrange’s Multiplier Method</vt:lpstr>
      <vt:lpstr>Example of Lagrange’s Multiplier Method</vt:lpstr>
      <vt:lpstr>Example of Lagrange’s Multiplier Method</vt:lpstr>
      <vt:lpstr>Example of Lagrange’s Multiplier Method</vt:lpstr>
      <vt:lpstr>Example of Lagrange’s Multiplier Method</vt:lpstr>
      <vt:lpstr>Example of Lagrange’s Multiplier Method</vt:lpstr>
      <vt:lpstr>Example of Lagrange’s Multiplier Method</vt:lpstr>
      <vt:lpstr>Example of Lagrange’s Multiplier Method</vt:lpstr>
      <vt:lpstr>Lagrange’s Multiplier Method</vt:lpstr>
      <vt:lpstr>Example of Lagrange’s Multiplier Method</vt:lpstr>
      <vt:lpstr>Example of Lagrange’s Multiplier Method</vt:lpstr>
      <vt:lpstr>Example of Lagrange’s Multiplier Method</vt:lpstr>
      <vt:lpstr>Example of Lagrange’s Multiplier Method</vt:lpstr>
      <vt:lpstr>PowerPoint Presentation</vt:lpstr>
      <vt:lpstr>Gradient of a Scalar Function</vt:lpstr>
      <vt:lpstr>Example of Gradient of a Scalar Function</vt:lpstr>
      <vt:lpstr>Example of Gradient of a Scalar Function</vt:lpstr>
      <vt:lpstr>PowerPoint Presentation</vt:lpstr>
      <vt:lpstr>Directional Derivative</vt:lpstr>
      <vt:lpstr>Directional Derivative</vt:lpstr>
      <vt:lpstr>Example of Directional Derivative</vt:lpstr>
      <vt:lpstr>Example of Directional Derivative</vt:lpstr>
      <vt:lpstr>Example of Directional Derivative</vt:lpstr>
      <vt:lpstr>Example of Directional Derivative</vt:lpstr>
      <vt:lpstr>Example of Directional Derivative</vt:lpstr>
      <vt:lpstr>Example of Directional Derivative</vt:lpstr>
      <vt:lpstr>Example of Directional Derivative</vt:lpstr>
      <vt:lpstr>Example of Directional Derivative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Darshan Pipaliya</cp:lastModifiedBy>
  <cp:revision>1272</cp:revision>
  <dcterms:created xsi:type="dcterms:W3CDTF">2020-05-01T05:09:15Z</dcterms:created>
  <dcterms:modified xsi:type="dcterms:W3CDTF">2021-01-04T07:04:46Z</dcterms:modified>
</cp:coreProperties>
</file>